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81" r:id="rId4"/>
    <p:sldId id="280" r:id="rId5"/>
    <p:sldId id="261" r:id="rId6"/>
    <p:sldId id="262" r:id="rId7"/>
    <p:sldId id="263" r:id="rId8"/>
    <p:sldId id="264" r:id="rId9"/>
    <p:sldId id="265" r:id="rId10"/>
    <p:sldId id="267" r:id="rId11"/>
    <p:sldId id="268" r:id="rId12"/>
    <p:sldId id="269" r:id="rId13"/>
    <p:sldId id="282" r:id="rId14"/>
    <p:sldId id="284" r:id="rId15"/>
    <p:sldId id="273" r:id="rId16"/>
    <p:sldId id="285" r:id="rId17"/>
    <p:sldId id="286" r:id="rId18"/>
    <p:sldId id="270" r:id="rId19"/>
    <p:sldId id="283" r:id="rId20"/>
    <p:sldId id="288" r:id="rId21"/>
    <p:sldId id="287" r:id="rId22"/>
    <p:sldId id="277" r:id="rId23"/>
    <p:sldId id="278" r:id="rId24"/>
    <p:sldId id="275" r:id="rId25"/>
    <p:sldId id="27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151"/>
    <a:srgbClr val="47375B"/>
    <a:srgbClr val="F4F2E0"/>
    <a:srgbClr val="FFFFD5"/>
    <a:srgbClr val="FFFFCC"/>
    <a:srgbClr val="392C48"/>
    <a:srgbClr val="2B7589"/>
    <a:srgbClr val="2E7D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655" autoAdjust="0"/>
    <p:restoredTop sz="93218" autoAdjust="0"/>
  </p:normalViewPr>
  <p:slideViewPr>
    <p:cSldViewPr>
      <p:cViewPr>
        <p:scale>
          <a:sx n="70" d="100"/>
          <a:sy n="70" d="100"/>
        </p:scale>
        <p:origin x="-348" y="-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FB2608-7BC2-4FD2-9F1E-74C34523E391}" type="datetimeFigureOut">
              <a:rPr lang="ru-RU" smtClean="0"/>
              <a:pPr/>
              <a:t>17.09.2017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73A97-6073-4A7E-8737-ABA5CBAF83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report presents a study of …</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some cases, though, the parameter </a:t>
            </a:r>
            <a:r>
              <a:rPr lang="en-US" sz="1200" kern="1200" dirty="0" err="1" smtClean="0">
                <a:solidFill>
                  <a:schemeClr val="tx1"/>
                </a:solidFill>
                <a:latin typeface="+mn-lt"/>
                <a:ea typeface="+mn-ea"/>
                <a:cs typeface="+mn-cs"/>
              </a:rPr>
              <a:t>behaviours</a:t>
            </a:r>
            <a:r>
              <a:rPr lang="en-US" sz="1200" kern="1200" dirty="0" smtClean="0">
                <a:solidFill>
                  <a:schemeClr val="tx1"/>
                </a:solidFill>
                <a:latin typeface="+mn-lt"/>
                <a:ea typeface="+mn-ea"/>
                <a:cs typeface="+mn-cs"/>
              </a:rPr>
              <a:t> are somewhat related. Below we give plots of half-width and intensity for some points of other faculae, where the Fourier spectra look very similar. For series 2003-07-01 the phase difference between the intensity and half-width oscillations is π/2. For 2012-09-21 series these parameters oscillate in-phase, both for the </a:t>
            </a:r>
            <a:r>
              <a:rPr lang="en-US" sz="1200" kern="1200" dirty="0" err="1" smtClean="0">
                <a:solidFill>
                  <a:schemeClr val="tx1"/>
                </a:solidFill>
                <a:latin typeface="+mn-lt"/>
                <a:ea typeface="+mn-ea"/>
                <a:cs typeface="+mn-cs"/>
              </a:rPr>
              <a:t>Hα</a:t>
            </a:r>
            <a:r>
              <a:rPr lang="en-US" sz="1200" kern="1200" dirty="0" smtClean="0">
                <a:solidFill>
                  <a:schemeClr val="tx1"/>
                </a:solidFill>
                <a:latin typeface="+mn-lt"/>
                <a:ea typeface="+mn-ea"/>
                <a:cs typeface="+mn-cs"/>
              </a:rPr>
              <a:t> and He I. </a:t>
            </a:r>
            <a:r>
              <a:rPr lang="en-US" sz="1200" i="1" kern="1200" dirty="0" smtClean="0">
                <a:solidFill>
                  <a:schemeClr val="tx1"/>
                </a:solidFill>
                <a:latin typeface="+mn-lt"/>
                <a:ea typeface="+mn-ea"/>
                <a:cs typeface="+mn-cs"/>
              </a:rPr>
              <a:t>Such </a:t>
            </a:r>
            <a:r>
              <a:rPr lang="en-US" sz="1200" i="1" kern="1200" dirty="0" err="1" smtClean="0">
                <a:solidFill>
                  <a:schemeClr val="tx1"/>
                </a:solidFill>
                <a:latin typeface="+mn-lt"/>
                <a:ea typeface="+mn-ea"/>
                <a:cs typeface="+mn-cs"/>
              </a:rPr>
              <a:t>behaviour</a:t>
            </a:r>
            <a:r>
              <a:rPr lang="en-US" sz="1200" i="1" kern="1200" dirty="0" smtClean="0">
                <a:solidFill>
                  <a:schemeClr val="tx1"/>
                </a:solidFill>
                <a:latin typeface="+mn-lt"/>
                <a:ea typeface="+mn-ea"/>
                <a:cs typeface="+mn-cs"/>
              </a:rPr>
              <a:t> can indicate the acoustic component in the observed MHD waves.</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understand the nature of the</a:t>
            </a:r>
            <a:r>
              <a:rPr lang="en-US" baseline="0" dirty="0" smtClean="0"/>
              <a:t> waves that produce these half-width oscillations, and, more specifically, to answer the question whether they are Alfven waves, we need to analyze the behaviour of the other parameters available in our observations. These are line-of-sight velocity oscillations and intensity oscillations, which I’ve already mentioned. The relationships between the oscillations of these parameters can give us the clues on the modes of the MHD waves that we </a:t>
            </a:r>
            <a:r>
              <a:rPr lang="en-US" baseline="0" dirty="0" err="1" smtClean="0"/>
              <a:t>obseerve</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patterns of these relationships differ in our observations. This is an example of spatial points that show no evident relation, though the oscillations are clearly seen with the naked eye. The Fourier spectra plots on the right show no relation either.</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20</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21</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22</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Pose a plausible mechanism for transporting non-thermal energy, but notoriously difficult to observe. It’s incompressible … The tube, when observed transversely from a</a:t>
            </a:r>
            <a:r>
              <a:rPr lang="en-US" baseline="0" dirty="0" smtClean="0"/>
              <a:t> side</a:t>
            </a:r>
            <a:r>
              <a:rPr lang="en-US" dirty="0" smtClean="0"/>
              <a:t>,</a:t>
            </a:r>
            <a:r>
              <a:rPr lang="en-US" baseline="0" dirty="0" smtClean="0"/>
              <a:t> emits both positive and negative Doppler </a:t>
            </a:r>
            <a:r>
              <a:rPr lang="en-US" baseline="0" smtClean="0"/>
              <a:t>shift signal.</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24</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report presents a study of …</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25</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Pose a plausible mechanism for transporting non-thermal energy, but notoriously difficult to observe. It’s incompressible … The tube, when observed transversely from a</a:t>
            </a:r>
            <a:r>
              <a:rPr lang="en-US" baseline="0" dirty="0" smtClean="0"/>
              <a:t> side</a:t>
            </a:r>
            <a:r>
              <a:rPr lang="en-US" dirty="0" smtClean="0"/>
              <a:t>,</a:t>
            </a:r>
            <a:r>
              <a:rPr lang="en-US" baseline="0" dirty="0" smtClean="0"/>
              <a:t> emits both positive and negative Doppler </a:t>
            </a:r>
            <a:r>
              <a:rPr lang="en-US" baseline="0" smtClean="0"/>
              <a:t>shift signal.</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Pose a plausible mechanism for transporting non-thermal energy, but notoriously difficult to observe. It’s incompressible … The tube, when observed transversely from a</a:t>
            </a:r>
            <a:r>
              <a:rPr lang="en-US" baseline="0" dirty="0" smtClean="0"/>
              <a:t> side</a:t>
            </a:r>
            <a:r>
              <a:rPr lang="en-US" dirty="0" smtClean="0"/>
              <a:t>,</a:t>
            </a:r>
            <a:r>
              <a:rPr lang="en-US" baseline="0" dirty="0" smtClean="0"/>
              <a:t> emits both positive and negative Doppler </a:t>
            </a:r>
            <a:r>
              <a:rPr lang="en-US" baseline="0" smtClean="0"/>
              <a:t>shift signal.</a:t>
            </a: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C1673A97-6073-4A7E-8737-ABA5CBAF836D}"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5214950"/>
          </a:xfrm>
          <a:prstGeom prst="rect">
            <a:avLst/>
          </a:prstGeom>
          <a:solidFill>
            <a:srgbClr val="47375B"/>
          </a:solidFill>
          <a:ln w="9525">
            <a:solidFill>
              <a:srgbClr val="495867"/>
            </a:solidFill>
            <a:miter lim="800000"/>
            <a:headEnd/>
            <a:tailEnd/>
          </a:ln>
          <a:effectLst/>
        </p:spPr>
        <p:txBody>
          <a:bodyPr wrap="none" anchor="ctr"/>
          <a:lstStyle/>
          <a:p>
            <a:endParaRPr lang="ru-RU"/>
          </a:p>
        </p:txBody>
      </p:sp>
      <p:sp>
        <p:nvSpPr>
          <p:cNvPr id="4" name="TextBox 3"/>
          <p:cNvSpPr txBox="1"/>
          <p:nvPr/>
        </p:nvSpPr>
        <p:spPr>
          <a:xfrm>
            <a:off x="1285852" y="2803564"/>
            <a:ext cx="6643734" cy="553998"/>
          </a:xfrm>
          <a:prstGeom prst="rect">
            <a:avLst/>
          </a:prstGeom>
          <a:noFill/>
        </p:spPr>
        <p:txBody>
          <a:bodyPr wrap="square" rtlCol="0">
            <a:spAutoFit/>
          </a:bodyPr>
          <a:lstStyle/>
          <a:p>
            <a:r>
              <a:rPr lang="en-US" sz="3000" cap="all" dirty="0" smtClean="0">
                <a:solidFill>
                  <a:srgbClr val="FFFFD5"/>
                </a:solidFill>
              </a:rPr>
              <a:t>s</a:t>
            </a:r>
            <a:r>
              <a:rPr lang="en-US" sz="2400" cap="all" dirty="0" smtClean="0">
                <a:solidFill>
                  <a:srgbClr val="FFFFD5"/>
                </a:solidFill>
              </a:rPr>
              <a:t>earch of </a:t>
            </a:r>
            <a:r>
              <a:rPr lang="en-US" sz="3000" cap="all" dirty="0" smtClean="0">
                <a:solidFill>
                  <a:srgbClr val="FFFFD5"/>
                </a:solidFill>
              </a:rPr>
              <a:t>A</a:t>
            </a:r>
            <a:r>
              <a:rPr lang="en-US" sz="2400" cap="all" dirty="0" smtClean="0">
                <a:solidFill>
                  <a:srgbClr val="FFFFD5"/>
                </a:solidFill>
              </a:rPr>
              <a:t>lfvén </a:t>
            </a:r>
            <a:r>
              <a:rPr lang="en-US" sz="3000" cap="all" dirty="0" smtClean="0">
                <a:solidFill>
                  <a:srgbClr val="FFFFD5"/>
                </a:solidFill>
              </a:rPr>
              <a:t>w</a:t>
            </a:r>
            <a:r>
              <a:rPr lang="en-US" sz="2400" cap="all" dirty="0" smtClean="0">
                <a:solidFill>
                  <a:srgbClr val="FFFFD5"/>
                </a:solidFill>
              </a:rPr>
              <a:t>aves in </a:t>
            </a:r>
            <a:r>
              <a:rPr lang="en-US" sz="3000" cap="all" dirty="0" smtClean="0">
                <a:solidFill>
                  <a:srgbClr val="FFFFD5"/>
                </a:solidFill>
              </a:rPr>
              <a:t>f</a:t>
            </a:r>
            <a:r>
              <a:rPr lang="en-US" sz="2400" cap="all" dirty="0" smtClean="0">
                <a:solidFill>
                  <a:srgbClr val="FFFFD5"/>
                </a:solidFill>
              </a:rPr>
              <a:t>aculae</a:t>
            </a:r>
            <a:endParaRPr lang="ru-RU" sz="2000" dirty="0">
              <a:solidFill>
                <a:srgbClr val="FFFFD5"/>
              </a:solidFill>
            </a:endParaRPr>
          </a:p>
        </p:txBody>
      </p:sp>
      <p:sp>
        <p:nvSpPr>
          <p:cNvPr id="6" name="Стрелка вниз 5"/>
          <p:cNvSpPr/>
          <p:nvPr/>
        </p:nvSpPr>
        <p:spPr>
          <a:xfrm>
            <a:off x="6929454" y="5143512"/>
            <a:ext cx="1214446" cy="500066"/>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a:off x="1428728" y="3713164"/>
            <a:ext cx="3857652"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9" name="Rectangle 6"/>
          <p:cNvSpPr>
            <a:spLocks noChangeArrowheads="1"/>
          </p:cNvSpPr>
          <p:nvPr/>
        </p:nvSpPr>
        <p:spPr bwMode="auto">
          <a:xfrm>
            <a:off x="1285852" y="3854459"/>
            <a:ext cx="5357850" cy="860425"/>
          </a:xfrm>
          <a:prstGeom prst="rect">
            <a:avLst/>
          </a:prstGeom>
          <a:noFill/>
          <a:ln w="9525">
            <a:noFill/>
            <a:miter lim="800000"/>
            <a:headEnd/>
            <a:tailEnd/>
          </a:ln>
          <a:effectLst/>
        </p:spPr>
        <p:txBody>
          <a:bodyPr anchor="ctr"/>
          <a:lstStyle/>
          <a:p>
            <a:r>
              <a:rPr lang="en-US" sz="1600" dirty="0" smtClean="0">
                <a:solidFill>
                  <a:srgbClr val="FFFFD5"/>
                </a:solidFill>
                <a:latin typeface="+mj-lt"/>
                <a:ea typeface="Verdana" pitchFamily="34" charset="0"/>
                <a:cs typeface="Verdana" pitchFamily="34" charset="0"/>
              </a:rPr>
              <a:t>A.Chelpanov, N.Kobanov, and S.Chupin</a:t>
            </a:r>
          </a:p>
        </p:txBody>
      </p:sp>
      <p:sp>
        <p:nvSpPr>
          <p:cNvPr id="10" name="TextBox 9"/>
          <p:cNvSpPr txBox="1"/>
          <p:nvPr/>
        </p:nvSpPr>
        <p:spPr>
          <a:xfrm>
            <a:off x="1285852" y="4835735"/>
            <a:ext cx="5500726" cy="307777"/>
          </a:xfrm>
          <a:prstGeom prst="rect">
            <a:avLst/>
          </a:prstGeom>
          <a:noFill/>
        </p:spPr>
        <p:txBody>
          <a:bodyPr wrap="square" rtlCol="0">
            <a:spAutoFit/>
          </a:bodyPr>
          <a:lstStyle/>
          <a:p>
            <a:r>
              <a:rPr lang="en-US" sz="1400" i="1" dirty="0" smtClean="0">
                <a:solidFill>
                  <a:srgbClr val="FFFFD5"/>
                </a:solidFill>
                <a:latin typeface="Georgia" pitchFamily="18" charset="0"/>
              </a:rPr>
              <a:t>Institute of Solar–Terrestrial Physics, Irkutsk</a:t>
            </a:r>
            <a:endParaRPr lang="ru-RU" sz="1400" i="1" dirty="0">
              <a:solidFill>
                <a:srgbClr val="FFFFD5"/>
              </a:solidFill>
              <a:latin typeface="Georgia" pitchFamily="18" charset="0"/>
            </a:endParaRPr>
          </a:p>
        </p:txBody>
      </p:sp>
      <p:sp>
        <p:nvSpPr>
          <p:cNvPr id="11" name="TextBox 10"/>
          <p:cNvSpPr txBox="1"/>
          <p:nvPr/>
        </p:nvSpPr>
        <p:spPr>
          <a:xfrm>
            <a:off x="3806359" y="6500834"/>
            <a:ext cx="1239442" cy="307777"/>
          </a:xfrm>
          <a:prstGeom prst="rect">
            <a:avLst/>
          </a:prstGeom>
          <a:noFill/>
        </p:spPr>
        <p:txBody>
          <a:bodyPr wrap="none" rtlCol="0">
            <a:spAutoFit/>
          </a:bodyPr>
          <a:lstStyle/>
          <a:p>
            <a:r>
              <a:rPr lang="en-US" sz="1400" i="1" dirty="0" smtClean="0">
                <a:latin typeface="Georgia" pitchFamily="18" charset="0"/>
              </a:rPr>
              <a:t>Irkutsk,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32" y="3071809"/>
            <a:ext cx="1214478" cy="430887"/>
          </a:xfrm>
          <a:prstGeom prst="rect">
            <a:avLst/>
          </a:prstGeom>
          <a:noFill/>
        </p:spPr>
        <p:txBody>
          <a:bodyPr wrap="square" rtlCol="0">
            <a:spAutoFit/>
          </a:bodyPr>
          <a:lstStyle/>
          <a:p>
            <a:pPr algn="ctr"/>
            <a:r>
              <a:rPr lang="el-GR" sz="2200" b="1" i="1" dirty="0" smtClean="0">
                <a:latin typeface="Georgia" pitchFamily="18" charset="0"/>
              </a:rPr>
              <a:t>Δ</a:t>
            </a:r>
            <a:r>
              <a:rPr lang="en-US" sz="2200" b="1" i="1" dirty="0" smtClean="0">
                <a:latin typeface="Georgia" pitchFamily="18" charset="0"/>
              </a:rPr>
              <a:t>I              </a:t>
            </a:r>
            <a:r>
              <a:rPr lang="en-US" sz="2200" b="1" dirty="0" smtClean="0">
                <a:latin typeface="Georgia" pitchFamily="18" charset="0"/>
              </a:rPr>
              <a:t>  </a:t>
            </a:r>
            <a:endParaRPr lang="ru-RU" sz="2200" b="1" dirty="0">
              <a:latin typeface="Georgia" pitchFamily="18" charset="0"/>
            </a:endParaRPr>
          </a:p>
        </p:txBody>
      </p: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pic>
        <p:nvPicPr>
          <p:cNvPr id="5122" name="Picture 2" descr="Картинки по запросу arrow symbol drawn"/>
          <p:cNvPicPr>
            <a:picLocks noChangeAspect="1" noChangeArrowheads="1"/>
          </p:cNvPicPr>
          <p:nvPr/>
        </p:nvPicPr>
        <p:blipFill>
          <a:blip r:embed="rId3"/>
          <a:srcRect/>
          <a:stretch>
            <a:fillRect/>
          </a:stretch>
        </p:blipFill>
        <p:spPr bwMode="auto">
          <a:xfrm>
            <a:off x="1500166" y="3000372"/>
            <a:ext cx="500086" cy="500086"/>
          </a:xfrm>
          <a:prstGeom prst="rect">
            <a:avLst/>
          </a:prstGeom>
          <a:noFill/>
        </p:spPr>
      </p:pic>
      <p:sp>
        <p:nvSpPr>
          <p:cNvPr id="8" name="TextBox 7"/>
          <p:cNvSpPr txBox="1"/>
          <p:nvPr/>
        </p:nvSpPr>
        <p:spPr>
          <a:xfrm>
            <a:off x="-71470" y="2714620"/>
            <a:ext cx="1357322" cy="430887"/>
          </a:xfrm>
          <a:prstGeom prst="rect">
            <a:avLst/>
          </a:prstGeom>
          <a:noFill/>
        </p:spPr>
        <p:txBody>
          <a:bodyPr wrap="square" rtlCol="0">
            <a:spAutoFit/>
          </a:bodyPr>
          <a:lstStyle/>
          <a:p>
            <a:pPr algn="ctr"/>
            <a:r>
              <a:rPr lang="en-US" sz="2200" dirty="0" smtClean="0"/>
              <a:t>observed</a:t>
            </a:r>
            <a:endParaRPr lang="ru-RU" sz="2200" dirty="0"/>
          </a:p>
        </p:txBody>
      </p:sp>
      <p:sp>
        <p:nvSpPr>
          <p:cNvPr id="9" name="TextBox 8"/>
          <p:cNvSpPr txBox="1"/>
          <p:nvPr/>
        </p:nvSpPr>
        <p:spPr>
          <a:xfrm>
            <a:off x="2143108" y="3071810"/>
            <a:ext cx="1152532" cy="430887"/>
          </a:xfrm>
          <a:prstGeom prst="rect">
            <a:avLst/>
          </a:prstGeom>
          <a:noFill/>
        </p:spPr>
        <p:txBody>
          <a:bodyPr wrap="square" rtlCol="0">
            <a:spAutoFit/>
          </a:bodyPr>
          <a:lstStyle/>
          <a:p>
            <a:pPr algn="ctr"/>
            <a:r>
              <a:rPr lang="el-GR" sz="2200" b="1" i="1" dirty="0" smtClean="0">
                <a:latin typeface="Georgia" pitchFamily="18" charset="0"/>
              </a:rPr>
              <a:t>Δ</a:t>
            </a:r>
            <a:r>
              <a:rPr lang="en-US" sz="2200" b="1" i="1" dirty="0" smtClean="0">
                <a:latin typeface="Georgia" pitchFamily="18" charset="0"/>
              </a:rPr>
              <a:t>T</a:t>
            </a:r>
            <a:endParaRPr lang="ru-RU" sz="2200" b="1" dirty="0">
              <a:latin typeface="Georgia" pitchFamily="18" charset="0"/>
            </a:endParaRPr>
          </a:p>
        </p:txBody>
      </p:sp>
      <p:sp>
        <p:nvSpPr>
          <p:cNvPr id="12" name="TextBox 11"/>
          <p:cNvSpPr txBox="1"/>
          <p:nvPr/>
        </p:nvSpPr>
        <p:spPr>
          <a:xfrm>
            <a:off x="847700" y="4214818"/>
            <a:ext cx="1152532" cy="430887"/>
          </a:xfrm>
          <a:prstGeom prst="rect">
            <a:avLst/>
          </a:prstGeom>
          <a:noFill/>
        </p:spPr>
        <p:txBody>
          <a:bodyPr wrap="square" rtlCol="0">
            <a:spAutoFit/>
          </a:bodyPr>
          <a:lstStyle/>
          <a:p>
            <a:pPr algn="ctr"/>
            <a:r>
              <a:rPr lang="el-GR" sz="2200" b="1" i="1" dirty="0" smtClean="0">
                <a:latin typeface="Georgia" pitchFamily="18" charset="0"/>
              </a:rPr>
              <a:t>Δ</a:t>
            </a:r>
            <a:r>
              <a:rPr lang="en-US" sz="2200" b="1" i="1" dirty="0" smtClean="0">
                <a:latin typeface="Georgia" pitchFamily="18" charset="0"/>
              </a:rPr>
              <a:t>T</a:t>
            </a:r>
            <a:endParaRPr lang="ru-RU" sz="2200" b="1" dirty="0">
              <a:latin typeface="Georgia" pitchFamily="18" charset="0"/>
            </a:endParaRPr>
          </a:p>
        </p:txBody>
      </p:sp>
      <p:pic>
        <p:nvPicPr>
          <p:cNvPr id="13" name="Picture 2" descr="Картинки по запросу arrow symbol drawn"/>
          <p:cNvPicPr>
            <a:picLocks noChangeAspect="1" noChangeArrowheads="1"/>
          </p:cNvPicPr>
          <p:nvPr/>
        </p:nvPicPr>
        <p:blipFill>
          <a:blip r:embed="rId3"/>
          <a:srcRect/>
          <a:stretch>
            <a:fillRect/>
          </a:stretch>
        </p:blipFill>
        <p:spPr bwMode="auto">
          <a:xfrm>
            <a:off x="2347898" y="4214818"/>
            <a:ext cx="500086" cy="500086"/>
          </a:xfrm>
          <a:prstGeom prst="rect">
            <a:avLst/>
          </a:prstGeom>
          <a:noFill/>
        </p:spPr>
      </p:pic>
      <p:sp>
        <p:nvSpPr>
          <p:cNvPr id="14" name="TextBox 13"/>
          <p:cNvSpPr txBox="1"/>
          <p:nvPr/>
        </p:nvSpPr>
        <p:spPr>
          <a:xfrm>
            <a:off x="2990840" y="4214818"/>
            <a:ext cx="1152532" cy="461665"/>
          </a:xfrm>
          <a:prstGeom prst="rect">
            <a:avLst/>
          </a:prstGeom>
          <a:noFill/>
        </p:spPr>
        <p:txBody>
          <a:bodyPr wrap="square" rtlCol="0">
            <a:spAutoFit/>
          </a:bodyPr>
          <a:lstStyle/>
          <a:p>
            <a:pPr algn="ctr"/>
            <a:r>
              <a:rPr lang="en-US" sz="2400" b="1" i="1" dirty="0" smtClean="0">
                <a:latin typeface="Georgia" pitchFamily="18" charset="0"/>
              </a:rPr>
              <a:t>Δλ</a:t>
            </a:r>
            <a:r>
              <a:rPr lang="en-US" sz="2400" b="1" i="1" baseline="-25000" dirty="0" smtClean="0">
                <a:latin typeface="Georgia" pitchFamily="18" charset="0"/>
              </a:rPr>
              <a:t>I/2</a:t>
            </a:r>
            <a:endParaRPr lang="ru-RU" sz="2200" b="1" i="1" dirty="0">
              <a:latin typeface="Georgia" pitchFamily="18" charset="0"/>
            </a:endParaRPr>
          </a:p>
        </p:txBody>
      </p:sp>
      <p:sp>
        <p:nvSpPr>
          <p:cNvPr id="15" name="TextBox 14"/>
          <p:cNvSpPr txBox="1"/>
          <p:nvPr/>
        </p:nvSpPr>
        <p:spPr>
          <a:xfrm>
            <a:off x="4357686" y="3857608"/>
            <a:ext cx="1428792" cy="430887"/>
          </a:xfrm>
          <a:prstGeom prst="rect">
            <a:avLst/>
          </a:prstGeom>
          <a:noFill/>
        </p:spPr>
        <p:txBody>
          <a:bodyPr wrap="square" rtlCol="0">
            <a:spAutoFit/>
          </a:bodyPr>
          <a:lstStyle/>
          <a:p>
            <a:pPr algn="ctr"/>
            <a:r>
              <a:rPr lang="el-GR" sz="2200" b="1" i="1" dirty="0" smtClean="0">
                <a:latin typeface="Georgia" pitchFamily="18" charset="0"/>
              </a:rPr>
              <a:t>Δ</a:t>
            </a:r>
            <a:r>
              <a:rPr lang="en-US" sz="2200" b="1" i="1" dirty="0" smtClean="0">
                <a:latin typeface="Georgia" pitchFamily="18" charset="0"/>
              </a:rPr>
              <a:t>I  &lt;  5%              </a:t>
            </a:r>
            <a:r>
              <a:rPr lang="en-US" sz="2200" b="1" dirty="0" smtClean="0">
                <a:latin typeface="Georgia" pitchFamily="18" charset="0"/>
              </a:rPr>
              <a:t>  </a:t>
            </a:r>
            <a:endParaRPr lang="ru-RU" sz="2200" b="1" dirty="0">
              <a:latin typeface="Georgia" pitchFamily="18" charset="0"/>
            </a:endParaRPr>
          </a:p>
        </p:txBody>
      </p:sp>
      <p:pic>
        <p:nvPicPr>
          <p:cNvPr id="16" name="Picture 2" descr="Картинки по запросу arrow symbol drawn"/>
          <p:cNvPicPr>
            <a:picLocks noChangeAspect="1" noChangeArrowheads="1"/>
          </p:cNvPicPr>
          <p:nvPr/>
        </p:nvPicPr>
        <p:blipFill>
          <a:blip r:embed="rId3"/>
          <a:srcRect/>
          <a:stretch>
            <a:fillRect/>
          </a:stretch>
        </p:blipFill>
        <p:spPr bwMode="auto">
          <a:xfrm>
            <a:off x="5857884" y="3857608"/>
            <a:ext cx="500086" cy="500086"/>
          </a:xfrm>
          <a:prstGeom prst="rect">
            <a:avLst/>
          </a:prstGeom>
          <a:noFill/>
        </p:spPr>
      </p:pic>
      <p:sp>
        <p:nvSpPr>
          <p:cNvPr id="17" name="TextBox 16"/>
          <p:cNvSpPr txBox="1"/>
          <p:nvPr/>
        </p:nvSpPr>
        <p:spPr>
          <a:xfrm>
            <a:off x="6143636" y="3857608"/>
            <a:ext cx="2571768" cy="461665"/>
          </a:xfrm>
          <a:prstGeom prst="rect">
            <a:avLst/>
          </a:prstGeom>
          <a:noFill/>
        </p:spPr>
        <p:txBody>
          <a:bodyPr wrap="square" rtlCol="0">
            <a:spAutoFit/>
          </a:bodyPr>
          <a:lstStyle/>
          <a:p>
            <a:pPr algn="ctr"/>
            <a:r>
              <a:rPr lang="en-US" sz="2400" b="1" i="1" dirty="0" smtClean="0">
                <a:latin typeface="Georgia" pitchFamily="18" charset="0"/>
              </a:rPr>
              <a:t>Δλ</a:t>
            </a:r>
            <a:r>
              <a:rPr lang="en-US" sz="2400" b="1" i="1" baseline="-25000" dirty="0" smtClean="0">
                <a:latin typeface="Georgia" pitchFamily="18" charset="0"/>
              </a:rPr>
              <a:t>I/2 </a:t>
            </a:r>
            <a:r>
              <a:rPr lang="en-US" sz="2400" b="1" i="1" dirty="0" smtClean="0">
                <a:latin typeface="Georgia" pitchFamily="18" charset="0"/>
              </a:rPr>
              <a:t>&lt; 3 mÅ</a:t>
            </a:r>
            <a:r>
              <a:rPr lang="en-US" sz="2400" b="1" i="1" baseline="-25000" dirty="0" smtClean="0">
                <a:latin typeface="Georgia" pitchFamily="18" charset="0"/>
              </a:rPr>
              <a:t> </a:t>
            </a:r>
            <a:endParaRPr lang="ru-RU" sz="2200" b="1" i="1" dirty="0">
              <a:latin typeface="Georgia" pitchFamily="18" charset="0"/>
            </a:endParaRPr>
          </a:p>
        </p:txBody>
      </p:sp>
      <p:cxnSp>
        <p:nvCxnSpPr>
          <p:cNvPr id="18" name="Прямая соединительная линия 17"/>
          <p:cNvCxnSpPr/>
          <p:nvPr/>
        </p:nvCxnSpPr>
        <p:spPr>
          <a:xfrm rot="5400000">
            <a:off x="2570942" y="3929067"/>
            <a:ext cx="3143271" cy="1588"/>
          </a:xfrm>
          <a:prstGeom prst="line">
            <a:avLst/>
          </a:prstGeom>
          <a:ln w="19050">
            <a:solidFill>
              <a:schemeClr val="tx1">
                <a:lumMod val="50000"/>
                <a:lumOff val="50000"/>
              </a:schemeClr>
            </a:solidFill>
          </a:ln>
        </p:spPr>
        <p:style>
          <a:lnRef idx="1">
            <a:schemeClr val="accent4"/>
          </a:lnRef>
          <a:fillRef idx="0">
            <a:schemeClr val="accent4"/>
          </a:fillRef>
          <a:effectRef idx="0">
            <a:schemeClr val="accent4"/>
          </a:effectRef>
          <a:fontRef idx="minor">
            <a:schemeClr val="tx1"/>
          </a:fontRef>
        </p:style>
      </p:cxnSp>
      <p:sp>
        <p:nvSpPr>
          <p:cNvPr id="23" name="TextBox 22"/>
          <p:cNvSpPr txBox="1"/>
          <p:nvPr/>
        </p:nvSpPr>
        <p:spPr>
          <a:xfrm>
            <a:off x="3857620" y="3074069"/>
            <a:ext cx="2928958" cy="461665"/>
          </a:xfrm>
          <a:prstGeom prst="rect">
            <a:avLst/>
          </a:prstGeom>
          <a:noFill/>
        </p:spPr>
        <p:txBody>
          <a:bodyPr wrap="square" rtlCol="0">
            <a:spAutoFit/>
          </a:bodyPr>
          <a:lstStyle/>
          <a:p>
            <a:pPr algn="ctr"/>
            <a:r>
              <a:rPr lang="en-US" sz="2400" b="1" dirty="0" smtClean="0"/>
              <a:t>from Planck's law</a:t>
            </a:r>
            <a:endParaRPr lang="ru-RU"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xit" presetSubtype="0" fill="hold" grpId="0" nodeType="with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7" grpId="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
        <p:nvSpPr>
          <p:cNvPr id="15" name="TextBox 14"/>
          <p:cNvSpPr txBox="1"/>
          <p:nvPr/>
        </p:nvSpPr>
        <p:spPr>
          <a:xfrm>
            <a:off x="4357686" y="3857608"/>
            <a:ext cx="1428792" cy="430887"/>
          </a:xfrm>
          <a:prstGeom prst="rect">
            <a:avLst/>
          </a:prstGeom>
          <a:noFill/>
        </p:spPr>
        <p:txBody>
          <a:bodyPr wrap="square" rtlCol="0">
            <a:spAutoFit/>
          </a:bodyPr>
          <a:lstStyle/>
          <a:p>
            <a:pPr algn="ctr"/>
            <a:r>
              <a:rPr lang="el-GR" sz="2200" b="1" i="1" dirty="0" smtClean="0">
                <a:latin typeface="Georgia" pitchFamily="18" charset="0"/>
              </a:rPr>
              <a:t>Δ</a:t>
            </a:r>
            <a:r>
              <a:rPr lang="en-US" sz="2200" b="1" i="1" dirty="0" smtClean="0">
                <a:latin typeface="Georgia" pitchFamily="18" charset="0"/>
              </a:rPr>
              <a:t>I  &lt;  5%              </a:t>
            </a:r>
            <a:r>
              <a:rPr lang="en-US" sz="2200" b="1" dirty="0" smtClean="0">
                <a:latin typeface="Georgia" pitchFamily="18" charset="0"/>
              </a:rPr>
              <a:t>  </a:t>
            </a:r>
            <a:endParaRPr lang="ru-RU" sz="2200" b="1" dirty="0">
              <a:latin typeface="Georgia" pitchFamily="18" charset="0"/>
            </a:endParaRPr>
          </a:p>
        </p:txBody>
      </p:sp>
      <p:pic>
        <p:nvPicPr>
          <p:cNvPr id="16" name="Picture 2" descr="Картинки по запросу arrow symbol drawn"/>
          <p:cNvPicPr>
            <a:picLocks noChangeAspect="1" noChangeArrowheads="1"/>
          </p:cNvPicPr>
          <p:nvPr/>
        </p:nvPicPr>
        <p:blipFill>
          <a:blip r:embed="rId3"/>
          <a:srcRect/>
          <a:stretch>
            <a:fillRect/>
          </a:stretch>
        </p:blipFill>
        <p:spPr bwMode="auto">
          <a:xfrm>
            <a:off x="5857884" y="3857608"/>
            <a:ext cx="500086" cy="500086"/>
          </a:xfrm>
          <a:prstGeom prst="rect">
            <a:avLst/>
          </a:prstGeom>
          <a:noFill/>
        </p:spPr>
      </p:pic>
      <p:sp>
        <p:nvSpPr>
          <p:cNvPr id="17" name="TextBox 16"/>
          <p:cNvSpPr txBox="1"/>
          <p:nvPr/>
        </p:nvSpPr>
        <p:spPr>
          <a:xfrm>
            <a:off x="6143636" y="3857608"/>
            <a:ext cx="2571768" cy="461665"/>
          </a:xfrm>
          <a:prstGeom prst="rect">
            <a:avLst/>
          </a:prstGeom>
          <a:noFill/>
        </p:spPr>
        <p:txBody>
          <a:bodyPr wrap="square" rtlCol="0">
            <a:spAutoFit/>
          </a:bodyPr>
          <a:lstStyle/>
          <a:p>
            <a:pPr algn="ctr"/>
            <a:r>
              <a:rPr lang="en-US" sz="2400" b="1" i="1" dirty="0" smtClean="0">
                <a:latin typeface="Georgia" pitchFamily="18" charset="0"/>
              </a:rPr>
              <a:t>Δλ</a:t>
            </a:r>
            <a:r>
              <a:rPr lang="en-US" sz="2400" b="1" i="1" baseline="-25000" dirty="0" smtClean="0">
                <a:latin typeface="Georgia" pitchFamily="18" charset="0"/>
              </a:rPr>
              <a:t>I/2 </a:t>
            </a:r>
            <a:r>
              <a:rPr lang="en-US" sz="2400" b="1" i="1" dirty="0" smtClean="0">
                <a:latin typeface="Georgia" pitchFamily="18" charset="0"/>
              </a:rPr>
              <a:t>&lt; 3 mÅ</a:t>
            </a:r>
            <a:r>
              <a:rPr lang="en-US" sz="2400" b="1" i="1" baseline="-25000" dirty="0" smtClean="0">
                <a:latin typeface="Georgia" pitchFamily="18" charset="0"/>
              </a:rPr>
              <a:t> </a:t>
            </a:r>
            <a:endParaRPr lang="ru-RU" sz="2200" b="1" i="1" dirty="0">
              <a:latin typeface="Georgia" pitchFamily="18" charset="0"/>
            </a:endParaRPr>
          </a:p>
        </p:txBody>
      </p:sp>
      <p:sp>
        <p:nvSpPr>
          <p:cNvPr id="19" name="Rectangle 5"/>
          <p:cNvSpPr>
            <a:spLocks noChangeArrowheads="1"/>
          </p:cNvSpPr>
          <p:nvPr/>
        </p:nvSpPr>
        <p:spPr bwMode="auto">
          <a:xfrm>
            <a:off x="0" y="5000636"/>
            <a:ext cx="9144000" cy="1857364"/>
          </a:xfrm>
          <a:prstGeom prst="rect">
            <a:avLst/>
          </a:prstGeom>
          <a:solidFill>
            <a:srgbClr val="47375B"/>
          </a:solidFill>
          <a:ln w="9525">
            <a:noFill/>
            <a:miter lim="800000"/>
            <a:headEnd/>
            <a:tailEnd/>
          </a:ln>
          <a:effectLst/>
        </p:spPr>
        <p:txBody>
          <a:bodyPr wrap="none" anchor="ctr"/>
          <a:lstStyle/>
          <a:p>
            <a:endParaRPr lang="ru-RU" dirty="0"/>
          </a:p>
        </p:txBody>
      </p:sp>
      <p:sp>
        <p:nvSpPr>
          <p:cNvPr id="21" name="Rectangle 15"/>
          <p:cNvSpPr>
            <a:spLocks noChangeArrowheads="1"/>
          </p:cNvSpPr>
          <p:nvPr/>
        </p:nvSpPr>
        <p:spPr bwMode="auto">
          <a:xfrm>
            <a:off x="1704952" y="5600689"/>
            <a:ext cx="6224633" cy="1071594"/>
          </a:xfrm>
          <a:prstGeom prst="rect">
            <a:avLst/>
          </a:prstGeom>
          <a:noFill/>
          <a:ln w="9525">
            <a:noFill/>
            <a:miter lim="800000"/>
            <a:headEnd/>
            <a:tailEnd/>
          </a:ln>
          <a:effectLst/>
        </p:spPr>
        <p:txBody>
          <a:bodyPr/>
          <a:lstStyle/>
          <a:p>
            <a:pPr marL="342900" indent="-342900">
              <a:lnSpc>
                <a:spcPct val="150000"/>
              </a:lnSpc>
              <a:spcBef>
                <a:spcPct val="20000"/>
              </a:spcBef>
            </a:pPr>
            <a:r>
              <a:rPr lang="en-US" sz="2000" dirty="0" smtClean="0">
                <a:solidFill>
                  <a:srgbClr val="FFFFD5"/>
                </a:solidFill>
              </a:rPr>
              <a:t>The observed peak-to-peak amplitudes are </a:t>
            </a:r>
            <a:r>
              <a:rPr lang="en-US" sz="2000" dirty="0" smtClean="0">
                <a:solidFill>
                  <a:srgbClr val="FFFFD5"/>
                </a:solidFill>
                <a:latin typeface="Georgia" pitchFamily="18" charset="0"/>
              </a:rPr>
              <a:t>20–70</a:t>
            </a:r>
            <a:r>
              <a:rPr lang="en-US" sz="2000" b="1" dirty="0" smtClean="0">
                <a:solidFill>
                  <a:srgbClr val="FFFFD5"/>
                </a:solidFill>
              </a:rPr>
              <a:t> </a:t>
            </a:r>
            <a:r>
              <a:rPr lang="en-US" sz="2000" dirty="0" smtClean="0">
                <a:solidFill>
                  <a:srgbClr val="FFFFD5"/>
                </a:solidFill>
              </a:rPr>
              <a:t>mÅ</a:t>
            </a:r>
          </a:p>
        </p:txBody>
      </p:sp>
      <p:sp>
        <p:nvSpPr>
          <p:cNvPr id="22" name="Стрелка вниз 21"/>
          <p:cNvSpPr/>
          <p:nvPr/>
        </p:nvSpPr>
        <p:spPr>
          <a:xfrm>
            <a:off x="1285852" y="5000636"/>
            <a:ext cx="928694" cy="357190"/>
          </a:xfrm>
          <a:prstGeom prst="downArrow">
            <a:avLst>
              <a:gd name="adj1" fmla="val 0"/>
              <a:gd name="adj2" fmla="val 118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357158" y="3500438"/>
            <a:ext cx="8501122" cy="430887"/>
          </a:xfrm>
          <a:prstGeom prst="rect">
            <a:avLst/>
          </a:prstGeom>
          <a:noFill/>
        </p:spPr>
        <p:txBody>
          <a:bodyPr wrap="square" rtlCol="0">
            <a:spAutoFit/>
          </a:bodyPr>
          <a:lstStyle/>
          <a:p>
            <a:pPr algn="ctr"/>
            <a:r>
              <a:rPr lang="en-US" sz="2200" b="1" dirty="0" smtClean="0"/>
              <a:t>Temperature variations do not cause these oscillations.</a:t>
            </a:r>
            <a:endParaRPr lang="ru-RU" sz="2200" b="1" dirty="0"/>
          </a:p>
        </p:txBody>
      </p: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
        <p:nvSpPr>
          <p:cNvPr id="8" name="TextBox 7"/>
          <p:cNvSpPr txBox="1"/>
          <p:nvPr/>
        </p:nvSpPr>
        <p:spPr>
          <a:xfrm>
            <a:off x="1357290" y="3643314"/>
            <a:ext cx="2928958" cy="769441"/>
          </a:xfrm>
          <a:prstGeom prst="rect">
            <a:avLst/>
          </a:prstGeom>
          <a:noFill/>
        </p:spPr>
        <p:txBody>
          <a:bodyPr wrap="square" rtlCol="0">
            <a:spAutoFit/>
          </a:bodyPr>
          <a:lstStyle/>
          <a:p>
            <a:pPr algn="ctr"/>
            <a:r>
              <a:rPr lang="en-US" sz="2200" b="1" u="sng" dirty="0" smtClean="0"/>
              <a:t>H</a:t>
            </a:r>
            <a:r>
              <a:rPr lang="el-GR" sz="2200" b="1" u="sng" dirty="0" smtClean="0"/>
              <a:t>α</a:t>
            </a:r>
            <a:r>
              <a:rPr lang="en-US" sz="2200" b="1" dirty="0" smtClean="0"/>
              <a:t> </a:t>
            </a:r>
          </a:p>
          <a:p>
            <a:pPr algn="ctr"/>
            <a:r>
              <a:rPr lang="en-US" sz="2200" b="1" dirty="0" smtClean="0"/>
              <a:t>50 </a:t>
            </a:r>
            <a:r>
              <a:rPr lang="en-US" sz="2200" b="1" dirty="0" err="1" smtClean="0"/>
              <a:t>mÅ</a:t>
            </a:r>
            <a:r>
              <a:rPr lang="en-US" sz="2200" b="1" dirty="0" smtClean="0"/>
              <a:t> increase</a:t>
            </a:r>
            <a:endParaRPr lang="ru-RU" sz="2200" b="1" dirty="0"/>
          </a:p>
        </p:txBody>
      </p:sp>
      <p:pic>
        <p:nvPicPr>
          <p:cNvPr id="9" name="Picture 2" descr="Картинки по запросу arrow symbol drawn"/>
          <p:cNvPicPr>
            <a:picLocks noChangeAspect="1" noChangeArrowheads="1"/>
          </p:cNvPicPr>
          <p:nvPr/>
        </p:nvPicPr>
        <p:blipFill>
          <a:blip r:embed="rId3"/>
          <a:srcRect/>
          <a:stretch>
            <a:fillRect/>
          </a:stretch>
        </p:blipFill>
        <p:spPr bwMode="auto">
          <a:xfrm>
            <a:off x="4286248" y="3929046"/>
            <a:ext cx="500086" cy="500086"/>
          </a:xfrm>
          <a:prstGeom prst="rect">
            <a:avLst/>
          </a:prstGeom>
          <a:noFill/>
        </p:spPr>
      </p:pic>
      <p:sp>
        <p:nvSpPr>
          <p:cNvPr id="10" name="TextBox 9"/>
          <p:cNvSpPr txBox="1"/>
          <p:nvPr/>
        </p:nvSpPr>
        <p:spPr>
          <a:xfrm>
            <a:off x="5000628" y="3929066"/>
            <a:ext cx="2928958" cy="430887"/>
          </a:xfrm>
          <a:prstGeom prst="rect">
            <a:avLst/>
          </a:prstGeom>
          <a:noFill/>
        </p:spPr>
        <p:txBody>
          <a:bodyPr wrap="square" rtlCol="0">
            <a:spAutoFit/>
          </a:bodyPr>
          <a:lstStyle/>
          <a:p>
            <a:pPr algn="ctr"/>
            <a:r>
              <a:rPr lang="en-US" sz="2200" b="1" dirty="0" smtClean="0"/>
              <a:t>1100 m/s velocities</a:t>
            </a:r>
            <a:endParaRPr lang="ru-RU" sz="2200" b="1" dirty="0"/>
          </a:p>
        </p:txBody>
      </p:sp>
      <p:sp>
        <p:nvSpPr>
          <p:cNvPr id="12" name="TextBox 11"/>
          <p:cNvSpPr txBox="1"/>
          <p:nvPr/>
        </p:nvSpPr>
        <p:spPr>
          <a:xfrm>
            <a:off x="357158" y="2712361"/>
            <a:ext cx="8501122" cy="461665"/>
          </a:xfrm>
          <a:prstGeom prst="rect">
            <a:avLst/>
          </a:prstGeom>
          <a:noFill/>
        </p:spPr>
        <p:txBody>
          <a:bodyPr wrap="square" rtlCol="0">
            <a:spAutoFit/>
          </a:bodyPr>
          <a:lstStyle/>
          <a:p>
            <a:pPr algn="ctr"/>
            <a:r>
              <a:rPr lang="en-US" sz="2400" b="1" dirty="0" smtClean="0"/>
              <a:t>Doppler shifts</a:t>
            </a:r>
            <a:endParaRPr lang="ru-RU" sz="2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357158" y="3500438"/>
            <a:ext cx="8501122" cy="430887"/>
          </a:xfrm>
          <a:prstGeom prst="rect">
            <a:avLst/>
          </a:prstGeom>
          <a:noFill/>
        </p:spPr>
        <p:txBody>
          <a:bodyPr wrap="square" rtlCol="0">
            <a:spAutoFit/>
          </a:bodyPr>
          <a:lstStyle/>
          <a:p>
            <a:pPr algn="ctr"/>
            <a:r>
              <a:rPr lang="en-US" sz="2200" b="1" dirty="0" smtClean="0"/>
              <a:t>Sausage mode?</a:t>
            </a:r>
            <a:endParaRPr lang="ru-RU" sz="2200" b="1" dirty="0"/>
          </a:p>
        </p:txBody>
      </p: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2026389" cy="461665"/>
          </a:xfrm>
          <a:prstGeom prst="rect">
            <a:avLst/>
          </a:prstGeom>
          <a:noFill/>
        </p:spPr>
        <p:txBody>
          <a:bodyPr wrap="none" rtlCol="0">
            <a:spAutoFit/>
          </a:bodyPr>
          <a:lstStyle/>
          <a:p>
            <a:r>
              <a:rPr lang="en-US" sz="2400" b="1" dirty="0" smtClean="0">
                <a:solidFill>
                  <a:srgbClr val="FFFFD5"/>
                </a:solidFill>
              </a:rPr>
              <a:t>Sausage mode</a:t>
            </a:r>
            <a:endParaRPr lang="ru-RU" sz="2400" dirty="0">
              <a:solidFill>
                <a:srgbClr val="FFFFD5"/>
              </a:solidFill>
            </a:endParaRPr>
          </a:p>
        </p:txBody>
      </p:sp>
      <p:pic>
        <p:nvPicPr>
          <p:cNvPr id="16" name="Picture 3"/>
          <p:cNvPicPr>
            <a:picLocks noChangeAspect="1" noChangeArrowheads="1"/>
          </p:cNvPicPr>
          <p:nvPr/>
        </p:nvPicPr>
        <p:blipFill>
          <a:blip r:embed="rId3" cstate="print"/>
          <a:srcRect b="-2490"/>
          <a:stretch>
            <a:fillRect/>
          </a:stretch>
        </p:blipFill>
        <p:spPr bwMode="auto">
          <a:xfrm>
            <a:off x="5143504" y="4071942"/>
            <a:ext cx="1453240" cy="642942"/>
          </a:xfrm>
          <a:prstGeom prst="rect">
            <a:avLst/>
          </a:prstGeom>
          <a:noFill/>
          <a:ln w="9525">
            <a:noFill/>
            <a:miter lim="800000"/>
            <a:headEnd/>
            <a:tailEnd/>
          </a:ln>
          <a:effectLst/>
        </p:spPr>
      </p:pic>
      <p:pic>
        <p:nvPicPr>
          <p:cNvPr id="17" name="Picture 3"/>
          <p:cNvPicPr>
            <a:picLocks noChangeAspect="1" noChangeArrowheads="1"/>
          </p:cNvPicPr>
          <p:nvPr/>
        </p:nvPicPr>
        <p:blipFill>
          <a:blip r:embed="rId3" cstate="print"/>
          <a:srcRect b="-2490"/>
          <a:stretch>
            <a:fillRect/>
          </a:stretch>
        </p:blipFill>
        <p:spPr bwMode="auto">
          <a:xfrm>
            <a:off x="5119024" y="2857496"/>
            <a:ext cx="1453240" cy="642942"/>
          </a:xfrm>
          <a:prstGeom prst="rect">
            <a:avLst/>
          </a:prstGeom>
          <a:noFill/>
          <a:ln w="9525">
            <a:noFill/>
            <a:miter lim="800000"/>
            <a:headEnd/>
            <a:tailEnd/>
          </a:ln>
          <a:effectLst/>
        </p:spPr>
      </p:pic>
      <p:pic>
        <p:nvPicPr>
          <p:cNvPr id="15364" name="Picture 4"/>
          <p:cNvPicPr>
            <a:picLocks noChangeAspect="1" noChangeArrowheads="1"/>
          </p:cNvPicPr>
          <p:nvPr/>
        </p:nvPicPr>
        <p:blipFill>
          <a:blip r:embed="rId4"/>
          <a:srcRect/>
          <a:stretch>
            <a:fillRect/>
          </a:stretch>
        </p:blipFill>
        <p:spPr bwMode="auto">
          <a:xfrm>
            <a:off x="2786050" y="1747860"/>
            <a:ext cx="2390775" cy="48958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2026389" cy="461665"/>
          </a:xfrm>
          <a:prstGeom prst="rect">
            <a:avLst/>
          </a:prstGeom>
          <a:noFill/>
        </p:spPr>
        <p:txBody>
          <a:bodyPr wrap="none" rtlCol="0">
            <a:spAutoFit/>
          </a:bodyPr>
          <a:lstStyle/>
          <a:p>
            <a:r>
              <a:rPr lang="en-US" sz="2400" b="1" dirty="0" smtClean="0">
                <a:solidFill>
                  <a:srgbClr val="FFFFD5"/>
                </a:solidFill>
              </a:rPr>
              <a:t>Sausage mode</a:t>
            </a:r>
            <a:endParaRPr lang="ru-RU" sz="2400" dirty="0">
              <a:solidFill>
                <a:srgbClr val="FFFFD5"/>
              </a:solidFill>
            </a:endParaRPr>
          </a:p>
        </p:txBody>
      </p:sp>
      <p:pic>
        <p:nvPicPr>
          <p:cNvPr id="53250" name="Picture 2"/>
          <p:cNvPicPr>
            <a:picLocks noChangeAspect="1" noChangeArrowheads="1"/>
          </p:cNvPicPr>
          <p:nvPr/>
        </p:nvPicPr>
        <p:blipFill>
          <a:blip r:embed="rId3"/>
          <a:srcRect/>
          <a:stretch>
            <a:fillRect/>
          </a:stretch>
        </p:blipFill>
        <p:spPr bwMode="auto">
          <a:xfrm>
            <a:off x="2071670" y="1714488"/>
            <a:ext cx="4495800" cy="4610100"/>
          </a:xfrm>
          <a:prstGeom prst="rect">
            <a:avLst/>
          </a:prstGeom>
          <a:noFill/>
          <a:ln w="9525">
            <a:noFill/>
            <a:miter lim="800000"/>
            <a:headEnd/>
            <a:tailEnd/>
          </a:ln>
          <a:effectLst/>
        </p:spPr>
      </p:pic>
      <p:pic>
        <p:nvPicPr>
          <p:cNvPr id="10" name="Picture 2" descr="Картинки по запросу arrow symbol drawn"/>
          <p:cNvPicPr>
            <a:picLocks noChangeAspect="1" noChangeArrowheads="1"/>
          </p:cNvPicPr>
          <p:nvPr/>
        </p:nvPicPr>
        <p:blipFill>
          <a:blip r:embed="rId4"/>
          <a:srcRect/>
          <a:stretch>
            <a:fillRect/>
          </a:stretch>
        </p:blipFill>
        <p:spPr bwMode="auto">
          <a:xfrm rot="6360092" flipH="1">
            <a:off x="3256020" y="5019518"/>
            <a:ext cx="928694" cy="785818"/>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2026389" cy="461665"/>
          </a:xfrm>
          <a:prstGeom prst="rect">
            <a:avLst/>
          </a:prstGeom>
          <a:noFill/>
        </p:spPr>
        <p:txBody>
          <a:bodyPr wrap="none" rtlCol="0">
            <a:spAutoFit/>
          </a:bodyPr>
          <a:lstStyle/>
          <a:p>
            <a:r>
              <a:rPr lang="en-US" sz="2400" b="1" dirty="0" smtClean="0">
                <a:solidFill>
                  <a:srgbClr val="FFFFD5"/>
                </a:solidFill>
              </a:rPr>
              <a:t>Sausage mode</a:t>
            </a:r>
            <a:endParaRPr lang="ru-RU" sz="2400" dirty="0">
              <a:solidFill>
                <a:srgbClr val="FFFFD5"/>
              </a:solidFill>
            </a:endParaRPr>
          </a:p>
        </p:txBody>
      </p:sp>
      <p:pic>
        <p:nvPicPr>
          <p:cNvPr id="1027" name="Picture 3"/>
          <p:cNvPicPr>
            <a:picLocks noChangeAspect="1" noChangeArrowheads="1"/>
          </p:cNvPicPr>
          <p:nvPr/>
        </p:nvPicPr>
        <p:blipFill>
          <a:blip r:embed="rId3"/>
          <a:srcRect/>
          <a:stretch>
            <a:fillRect/>
          </a:stretch>
        </p:blipFill>
        <p:spPr bwMode="auto">
          <a:xfrm>
            <a:off x="2357422" y="2214554"/>
            <a:ext cx="3858178"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
        <p:nvSpPr>
          <p:cNvPr id="10" name="Rectangle 1"/>
          <p:cNvSpPr>
            <a:spLocks noChangeArrowheads="1"/>
          </p:cNvSpPr>
          <p:nvPr/>
        </p:nvSpPr>
        <p:spPr bwMode="auto">
          <a:xfrm>
            <a:off x="2643174" y="2786058"/>
            <a:ext cx="15716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b="1" dirty="0" smtClean="0"/>
              <a:t>Half-width</a:t>
            </a:r>
            <a:endParaRPr lang="ru-RU" sz="1600" b="1" dirty="0"/>
          </a:p>
        </p:txBody>
      </p:sp>
      <p:sp>
        <p:nvSpPr>
          <p:cNvPr id="13" name="Rectangle 1"/>
          <p:cNvSpPr>
            <a:spLocks noChangeArrowheads="1"/>
          </p:cNvSpPr>
          <p:nvPr/>
        </p:nvSpPr>
        <p:spPr bwMode="auto">
          <a:xfrm>
            <a:off x="5000628" y="2786058"/>
            <a:ext cx="157163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b="1" dirty="0" smtClean="0"/>
              <a:t>intensity</a:t>
            </a:r>
            <a:endParaRPr lang="ru-RU" sz="1600" b="1" dirty="0"/>
          </a:p>
        </p:txBody>
      </p:sp>
      <p:grpSp>
        <p:nvGrpSpPr>
          <p:cNvPr id="16" name="Группа 15"/>
          <p:cNvGrpSpPr/>
          <p:nvPr/>
        </p:nvGrpSpPr>
        <p:grpSpPr>
          <a:xfrm>
            <a:off x="2214546" y="3286124"/>
            <a:ext cx="4500594" cy="1285884"/>
            <a:chOff x="2214546" y="3286124"/>
            <a:chExt cx="4500594" cy="1285884"/>
          </a:xfrm>
        </p:grpSpPr>
        <p:pic>
          <p:nvPicPr>
            <p:cNvPr id="9" name="Рисунок 8"/>
            <p:cNvPicPr/>
            <p:nvPr/>
          </p:nvPicPr>
          <p:blipFill>
            <a:blip r:embed="rId3"/>
            <a:srcRect b="68461"/>
            <a:stretch>
              <a:fillRect/>
            </a:stretch>
          </p:blipFill>
          <p:spPr bwMode="auto">
            <a:xfrm>
              <a:off x="2214546" y="3286124"/>
              <a:ext cx="2143140" cy="1285884"/>
            </a:xfrm>
            <a:prstGeom prst="rect">
              <a:avLst/>
            </a:prstGeom>
            <a:noFill/>
            <a:ln w="9525">
              <a:noFill/>
              <a:miter lim="800000"/>
              <a:headEnd/>
              <a:tailEnd/>
            </a:ln>
          </p:spPr>
        </p:pic>
        <p:pic>
          <p:nvPicPr>
            <p:cNvPr id="14" name="Рисунок 13"/>
            <p:cNvPicPr/>
            <p:nvPr/>
          </p:nvPicPr>
          <p:blipFill>
            <a:blip r:embed="rId3"/>
            <a:srcRect t="33291" b="35170"/>
            <a:stretch>
              <a:fillRect/>
            </a:stretch>
          </p:blipFill>
          <p:spPr bwMode="auto">
            <a:xfrm>
              <a:off x="4572000" y="3286124"/>
              <a:ext cx="2143140" cy="1285884"/>
            </a:xfrm>
            <a:prstGeom prst="rect">
              <a:avLst/>
            </a:prstGeom>
            <a:noFill/>
            <a:ln w="9525">
              <a:noFill/>
              <a:miter lim="800000"/>
              <a:headEnd/>
              <a:tailEnd/>
            </a:ln>
          </p:spPr>
        </p:pic>
        <p:sp>
          <p:nvSpPr>
            <p:cNvPr id="15" name="Прямоугольник 14"/>
            <p:cNvSpPr/>
            <p:nvPr/>
          </p:nvSpPr>
          <p:spPr>
            <a:xfrm>
              <a:off x="6143636" y="3357562"/>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
        <p:nvSpPr>
          <p:cNvPr id="10" name="TextBox 9"/>
          <p:cNvSpPr txBox="1"/>
          <p:nvPr/>
        </p:nvSpPr>
        <p:spPr>
          <a:xfrm>
            <a:off x="0" y="2214554"/>
            <a:ext cx="9144000" cy="430887"/>
          </a:xfrm>
          <a:prstGeom prst="rect">
            <a:avLst/>
          </a:prstGeom>
          <a:noFill/>
        </p:spPr>
        <p:txBody>
          <a:bodyPr wrap="square" rtlCol="0">
            <a:spAutoFit/>
          </a:bodyPr>
          <a:lstStyle/>
          <a:p>
            <a:pPr algn="ctr"/>
            <a:r>
              <a:rPr lang="en-US" sz="2200" b="1" dirty="0" smtClean="0"/>
              <a:t>He I 10830 Å profile</a:t>
            </a:r>
            <a:endParaRPr lang="ru-RU" sz="2200" b="1" dirty="0"/>
          </a:p>
        </p:txBody>
      </p:sp>
      <p:sp>
        <p:nvSpPr>
          <p:cNvPr id="7" name="TextBox 6"/>
          <p:cNvSpPr txBox="1"/>
          <p:nvPr/>
        </p:nvSpPr>
        <p:spPr>
          <a:xfrm>
            <a:off x="500066" y="3357562"/>
            <a:ext cx="4214810" cy="1446550"/>
          </a:xfrm>
          <a:prstGeom prst="rect">
            <a:avLst/>
          </a:prstGeom>
          <a:noFill/>
        </p:spPr>
        <p:txBody>
          <a:bodyPr wrap="square" rtlCol="0">
            <a:spAutoFit/>
          </a:bodyPr>
          <a:lstStyle/>
          <a:p>
            <a:r>
              <a:rPr lang="en-US" sz="2200" b="1" dirty="0" smtClean="0"/>
              <a:t>• </a:t>
            </a:r>
            <a:r>
              <a:rPr lang="en-US" sz="2200" b="1" dirty="0" err="1" smtClean="0"/>
              <a:t>Photoionization</a:t>
            </a:r>
            <a:r>
              <a:rPr lang="en-US" sz="2200" b="1" dirty="0" smtClean="0"/>
              <a:t>-recombination mechanism</a:t>
            </a:r>
          </a:p>
          <a:p>
            <a:r>
              <a:rPr lang="en-US" sz="2200" dirty="0" smtClean="0"/>
              <a:t>UV-radiation</a:t>
            </a:r>
          </a:p>
          <a:p>
            <a:r>
              <a:rPr lang="en-US" sz="2200" dirty="0" smtClean="0"/>
              <a:t>He II 304 Å oscillations?</a:t>
            </a:r>
            <a:endParaRPr lang="ru-RU" sz="2200" dirty="0"/>
          </a:p>
        </p:txBody>
      </p:sp>
      <p:sp>
        <p:nvSpPr>
          <p:cNvPr id="8" name="TextBox 7"/>
          <p:cNvSpPr txBox="1"/>
          <p:nvPr/>
        </p:nvSpPr>
        <p:spPr>
          <a:xfrm>
            <a:off x="4857784" y="3357562"/>
            <a:ext cx="3929058" cy="769441"/>
          </a:xfrm>
          <a:prstGeom prst="rect">
            <a:avLst/>
          </a:prstGeom>
          <a:noFill/>
        </p:spPr>
        <p:txBody>
          <a:bodyPr wrap="square" rtlCol="0">
            <a:spAutoFit/>
          </a:bodyPr>
          <a:lstStyle/>
          <a:p>
            <a:r>
              <a:rPr lang="en-US" sz="2200" b="1" dirty="0" smtClean="0"/>
              <a:t>• </a:t>
            </a:r>
            <a:r>
              <a:rPr lang="en-US" sz="2200" b="1" dirty="0" err="1" smtClean="0"/>
              <a:t>Collisional</a:t>
            </a:r>
            <a:r>
              <a:rPr lang="en-US" sz="2200" b="1" dirty="0" smtClean="0"/>
              <a:t> mechanism</a:t>
            </a:r>
          </a:p>
          <a:p>
            <a:r>
              <a:rPr lang="en-US" sz="2200" dirty="0" smtClean="0"/>
              <a:t>Energetic particles</a:t>
            </a:r>
            <a:endParaRPr lang="ru-RU"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5394041" cy="461665"/>
          </a:xfrm>
          <a:prstGeom prst="rect">
            <a:avLst/>
          </a:prstGeom>
          <a:noFill/>
        </p:spPr>
        <p:txBody>
          <a:bodyPr wrap="none" rtlCol="0">
            <a:spAutoFit/>
          </a:bodyPr>
          <a:lstStyle/>
          <a:p>
            <a:r>
              <a:rPr lang="en-US" sz="2400" b="1" dirty="0" smtClean="0">
                <a:solidFill>
                  <a:srgbClr val="FFFFD5"/>
                </a:solidFill>
              </a:rPr>
              <a:t>Motivation and observational signatures</a:t>
            </a:r>
            <a:endParaRPr lang="ru-RU" sz="2400" dirty="0">
              <a:solidFill>
                <a:srgbClr val="FFFFD5"/>
              </a:solidFill>
            </a:endParaRPr>
          </a:p>
        </p:txBody>
      </p:sp>
      <p:sp>
        <p:nvSpPr>
          <p:cNvPr id="14" name="TextBox 13"/>
          <p:cNvSpPr txBox="1"/>
          <p:nvPr/>
        </p:nvSpPr>
        <p:spPr>
          <a:xfrm>
            <a:off x="214282" y="1357298"/>
            <a:ext cx="2643206" cy="430887"/>
          </a:xfrm>
          <a:prstGeom prst="rect">
            <a:avLst/>
          </a:prstGeom>
          <a:noFill/>
        </p:spPr>
        <p:txBody>
          <a:bodyPr wrap="square" rtlCol="0">
            <a:spAutoFit/>
          </a:bodyPr>
          <a:lstStyle/>
          <a:p>
            <a:pPr algn="ctr"/>
            <a:r>
              <a:rPr lang="en-US" sz="2200" b="1" dirty="0" smtClean="0"/>
              <a:t>Torsional mode</a:t>
            </a:r>
            <a:endParaRPr lang="ru-RU" sz="2200" b="1" dirty="0"/>
          </a:p>
        </p:txBody>
      </p:sp>
      <p:sp>
        <p:nvSpPr>
          <p:cNvPr id="7" name="TextBox 6"/>
          <p:cNvSpPr txBox="1"/>
          <p:nvPr/>
        </p:nvSpPr>
        <p:spPr>
          <a:xfrm>
            <a:off x="357190" y="4210280"/>
            <a:ext cx="2214578" cy="430887"/>
          </a:xfrm>
          <a:prstGeom prst="rect">
            <a:avLst/>
          </a:prstGeom>
          <a:noFill/>
        </p:spPr>
        <p:txBody>
          <a:bodyPr wrap="square" rtlCol="0">
            <a:spAutoFit/>
          </a:bodyPr>
          <a:lstStyle/>
          <a:p>
            <a:pPr algn="ctr"/>
            <a:r>
              <a:rPr lang="en-US" sz="2200" dirty="0" smtClean="0"/>
              <a:t>incompressible</a:t>
            </a:r>
            <a:endParaRPr lang="ru-RU" sz="2200" dirty="0"/>
          </a:p>
        </p:txBody>
      </p:sp>
      <p:sp>
        <p:nvSpPr>
          <p:cNvPr id="8" name="TextBox 7"/>
          <p:cNvSpPr txBox="1"/>
          <p:nvPr/>
        </p:nvSpPr>
        <p:spPr>
          <a:xfrm>
            <a:off x="2928958" y="4212539"/>
            <a:ext cx="2928958" cy="430887"/>
          </a:xfrm>
          <a:prstGeom prst="rect">
            <a:avLst/>
          </a:prstGeom>
          <a:noFill/>
        </p:spPr>
        <p:txBody>
          <a:bodyPr wrap="square" rtlCol="0">
            <a:spAutoFit/>
          </a:bodyPr>
          <a:lstStyle/>
          <a:p>
            <a:pPr algn="ctr"/>
            <a:r>
              <a:rPr lang="en-US" sz="2200" dirty="0" smtClean="0"/>
              <a:t>do not perturb density</a:t>
            </a:r>
            <a:endParaRPr lang="ru-RU" sz="2200" dirty="0"/>
          </a:p>
        </p:txBody>
      </p:sp>
      <p:sp>
        <p:nvSpPr>
          <p:cNvPr id="9" name="TextBox 8"/>
          <p:cNvSpPr txBox="1"/>
          <p:nvPr/>
        </p:nvSpPr>
        <p:spPr>
          <a:xfrm>
            <a:off x="6143636" y="4212539"/>
            <a:ext cx="2928958" cy="430887"/>
          </a:xfrm>
          <a:prstGeom prst="rect">
            <a:avLst/>
          </a:prstGeom>
          <a:noFill/>
        </p:spPr>
        <p:txBody>
          <a:bodyPr wrap="square" rtlCol="0">
            <a:spAutoFit/>
          </a:bodyPr>
          <a:lstStyle/>
          <a:p>
            <a:pPr algn="ctr"/>
            <a:r>
              <a:rPr lang="en-US" sz="2200" dirty="0" smtClean="0"/>
              <a:t>do not modify emission</a:t>
            </a:r>
            <a:endParaRPr lang="ru-RU" sz="2200" dirty="0"/>
          </a:p>
        </p:txBody>
      </p:sp>
      <p:pic>
        <p:nvPicPr>
          <p:cNvPr id="10" name="Picture 2" descr="Картинки по запросу arrow symbol drawn"/>
          <p:cNvPicPr>
            <a:picLocks noChangeAspect="1" noChangeArrowheads="1"/>
          </p:cNvPicPr>
          <p:nvPr/>
        </p:nvPicPr>
        <p:blipFill>
          <a:blip r:embed="rId3"/>
          <a:srcRect/>
          <a:stretch>
            <a:fillRect/>
          </a:stretch>
        </p:blipFill>
        <p:spPr bwMode="auto">
          <a:xfrm>
            <a:off x="2500330" y="4214798"/>
            <a:ext cx="500086" cy="500086"/>
          </a:xfrm>
          <a:prstGeom prst="rect">
            <a:avLst/>
          </a:prstGeom>
          <a:noFill/>
        </p:spPr>
      </p:pic>
      <p:pic>
        <p:nvPicPr>
          <p:cNvPr id="12" name="Picture 2" descr="Картинки по запросу arrow symbol drawn"/>
          <p:cNvPicPr>
            <a:picLocks noChangeAspect="1" noChangeArrowheads="1"/>
          </p:cNvPicPr>
          <p:nvPr/>
        </p:nvPicPr>
        <p:blipFill>
          <a:blip r:embed="rId3"/>
          <a:srcRect/>
          <a:stretch>
            <a:fillRect/>
          </a:stretch>
        </p:blipFill>
        <p:spPr bwMode="auto">
          <a:xfrm>
            <a:off x="5715040" y="4214798"/>
            <a:ext cx="500086" cy="500086"/>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rot="16200000">
            <a:off x="1607604" y="821234"/>
            <a:ext cx="1890140" cy="45339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grpSp>
        <p:nvGrpSpPr>
          <p:cNvPr id="13" name="Группа 12"/>
          <p:cNvGrpSpPr/>
          <p:nvPr/>
        </p:nvGrpSpPr>
        <p:grpSpPr>
          <a:xfrm>
            <a:off x="1071538" y="2786058"/>
            <a:ext cx="7286676" cy="1999831"/>
            <a:chOff x="1071538" y="2786058"/>
            <a:chExt cx="7286676" cy="1999831"/>
          </a:xfrm>
        </p:grpSpPr>
        <p:pic>
          <p:nvPicPr>
            <p:cNvPr id="1027" name="Picture 3"/>
            <p:cNvPicPr>
              <a:picLocks noChangeAspect="1" noChangeArrowheads="1"/>
            </p:cNvPicPr>
            <p:nvPr/>
          </p:nvPicPr>
          <p:blipFill>
            <a:blip r:embed="rId3"/>
            <a:srcRect/>
            <a:stretch>
              <a:fillRect/>
            </a:stretch>
          </p:blipFill>
          <p:spPr bwMode="auto">
            <a:xfrm>
              <a:off x="1071538" y="2786058"/>
              <a:ext cx="7072362" cy="1999831"/>
            </a:xfrm>
            <a:prstGeom prst="rect">
              <a:avLst/>
            </a:prstGeom>
            <a:noFill/>
            <a:ln w="9525">
              <a:noFill/>
              <a:miter lim="800000"/>
              <a:headEnd/>
              <a:tailEnd/>
            </a:ln>
            <a:effectLst/>
          </p:spPr>
        </p:pic>
        <p:sp>
          <p:nvSpPr>
            <p:cNvPr id="12" name="Прямоугольник 11"/>
            <p:cNvSpPr/>
            <p:nvPr/>
          </p:nvSpPr>
          <p:spPr>
            <a:xfrm>
              <a:off x="8001024" y="3500438"/>
              <a:ext cx="357190" cy="642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
        <p:nvSpPr>
          <p:cNvPr id="10" name="TextBox 9"/>
          <p:cNvSpPr txBox="1"/>
          <p:nvPr/>
        </p:nvSpPr>
        <p:spPr>
          <a:xfrm>
            <a:off x="0" y="2214554"/>
            <a:ext cx="9144000" cy="430887"/>
          </a:xfrm>
          <a:prstGeom prst="rect">
            <a:avLst/>
          </a:prstGeom>
          <a:noFill/>
        </p:spPr>
        <p:txBody>
          <a:bodyPr wrap="square" rtlCol="0">
            <a:spAutoFit/>
          </a:bodyPr>
          <a:lstStyle/>
          <a:p>
            <a:pPr algn="ctr"/>
            <a:r>
              <a:rPr lang="en-US" sz="2200" b="1" dirty="0" smtClean="0"/>
              <a:t>He I 10830 Å profile</a:t>
            </a:r>
            <a:endParaRPr lang="ru-RU" sz="2200" b="1" dirty="0"/>
          </a:p>
        </p:txBody>
      </p:sp>
      <p:sp>
        <p:nvSpPr>
          <p:cNvPr id="7" name="TextBox 6"/>
          <p:cNvSpPr txBox="1"/>
          <p:nvPr/>
        </p:nvSpPr>
        <p:spPr>
          <a:xfrm>
            <a:off x="500066" y="3357562"/>
            <a:ext cx="4214810" cy="1446550"/>
          </a:xfrm>
          <a:prstGeom prst="rect">
            <a:avLst/>
          </a:prstGeom>
          <a:noFill/>
        </p:spPr>
        <p:txBody>
          <a:bodyPr wrap="square" rtlCol="0">
            <a:spAutoFit/>
          </a:bodyPr>
          <a:lstStyle/>
          <a:p>
            <a:r>
              <a:rPr lang="en-US" sz="2200" b="1" dirty="0" smtClean="0"/>
              <a:t>• </a:t>
            </a:r>
            <a:r>
              <a:rPr lang="en-US" sz="2200" b="1" dirty="0" err="1" smtClean="0"/>
              <a:t>Photoionization</a:t>
            </a:r>
            <a:r>
              <a:rPr lang="en-US" sz="2200" b="1" dirty="0" smtClean="0"/>
              <a:t>-recombination mechanism</a:t>
            </a:r>
          </a:p>
          <a:p>
            <a:r>
              <a:rPr lang="en-US" sz="2200" dirty="0" smtClean="0"/>
              <a:t>UV-radiation</a:t>
            </a:r>
          </a:p>
          <a:p>
            <a:r>
              <a:rPr lang="en-US" sz="2200" dirty="0" smtClean="0"/>
              <a:t>He II 304 Å oscillations?</a:t>
            </a:r>
            <a:endParaRPr lang="ru-RU" sz="2200" dirty="0"/>
          </a:p>
        </p:txBody>
      </p:sp>
      <p:sp>
        <p:nvSpPr>
          <p:cNvPr id="8" name="TextBox 7"/>
          <p:cNvSpPr txBox="1"/>
          <p:nvPr/>
        </p:nvSpPr>
        <p:spPr>
          <a:xfrm>
            <a:off x="4857784" y="3357562"/>
            <a:ext cx="3929058" cy="769441"/>
          </a:xfrm>
          <a:prstGeom prst="rect">
            <a:avLst/>
          </a:prstGeom>
          <a:noFill/>
        </p:spPr>
        <p:txBody>
          <a:bodyPr wrap="square" rtlCol="0">
            <a:spAutoFit/>
          </a:bodyPr>
          <a:lstStyle/>
          <a:p>
            <a:r>
              <a:rPr lang="en-US" sz="2200" b="1" dirty="0" smtClean="0"/>
              <a:t>• </a:t>
            </a:r>
            <a:r>
              <a:rPr lang="en-US" sz="2200" b="1" dirty="0" err="1" smtClean="0"/>
              <a:t>Collisional</a:t>
            </a:r>
            <a:r>
              <a:rPr lang="en-US" sz="2200" b="1" dirty="0" smtClean="0"/>
              <a:t> mechanism</a:t>
            </a:r>
          </a:p>
          <a:p>
            <a:r>
              <a:rPr lang="en-US" sz="2200" dirty="0" smtClean="0"/>
              <a:t>Energetic particles</a:t>
            </a:r>
            <a:endParaRPr lang="ru-RU" sz="2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6" name="Прямоугольник 15"/>
          <p:cNvSpPr/>
          <p:nvPr/>
        </p:nvSpPr>
        <p:spPr>
          <a:xfrm>
            <a:off x="2857488" y="4000504"/>
            <a:ext cx="2500330" cy="2143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Picture 2" descr="C:\Users\Максим\Desktop\images.png"/>
          <p:cNvPicPr>
            <a:picLocks noChangeAspect="1" noChangeArrowheads="1"/>
          </p:cNvPicPr>
          <p:nvPr/>
        </p:nvPicPr>
        <p:blipFill>
          <a:blip r:embed="rId3">
            <a:lum contrast="40000"/>
          </a:blip>
          <a:srcRect/>
          <a:stretch>
            <a:fillRect/>
          </a:stretch>
        </p:blipFill>
        <p:spPr bwMode="auto">
          <a:xfrm rot="10800000">
            <a:off x="7215206" y="3857628"/>
            <a:ext cx="1086537" cy="870096"/>
          </a:xfrm>
          <a:prstGeom prst="rect">
            <a:avLst/>
          </a:prstGeom>
          <a:noFill/>
          <a:scene3d>
            <a:camera prst="perspectiveHeroicExtremeLeftFacing"/>
            <a:lightRig rig="threePt" dir="t"/>
          </a:scene3d>
        </p:spPr>
      </p:pic>
      <p:pic>
        <p:nvPicPr>
          <p:cNvPr id="20" name="Picture 2" descr="C:\Users\Максим\Desktop\images.png"/>
          <p:cNvPicPr>
            <a:picLocks noChangeAspect="1" noChangeArrowheads="1"/>
          </p:cNvPicPr>
          <p:nvPr/>
        </p:nvPicPr>
        <p:blipFill>
          <a:blip r:embed="rId3">
            <a:lum contrast="40000"/>
          </a:blip>
          <a:srcRect/>
          <a:stretch>
            <a:fillRect/>
          </a:stretch>
        </p:blipFill>
        <p:spPr bwMode="auto">
          <a:xfrm>
            <a:off x="785786" y="3000372"/>
            <a:ext cx="1175745" cy="941533"/>
          </a:xfrm>
          <a:prstGeom prst="rect">
            <a:avLst/>
          </a:prstGeom>
          <a:noFill/>
          <a:scene3d>
            <a:camera prst="perspectiveHeroicExtremeLeftFacing"/>
            <a:lightRig rig="threePt" dir="t"/>
          </a:scene3d>
        </p:spPr>
      </p:pic>
      <p:sp>
        <p:nvSpPr>
          <p:cNvPr id="21" name="TextBox 20"/>
          <p:cNvSpPr txBox="1"/>
          <p:nvPr/>
        </p:nvSpPr>
        <p:spPr>
          <a:xfrm>
            <a:off x="1428728" y="3286125"/>
            <a:ext cx="7143800" cy="1015663"/>
          </a:xfrm>
          <a:prstGeom prst="rect">
            <a:avLst/>
          </a:prstGeom>
          <a:noFill/>
        </p:spPr>
        <p:txBody>
          <a:bodyPr wrap="square" rtlCol="0">
            <a:spAutoFit/>
          </a:bodyPr>
          <a:lstStyle/>
          <a:p>
            <a:r>
              <a:rPr lang="en-US" sz="2000" dirty="0" smtClean="0"/>
              <a:t>A simple method of testing the hypothesis that coronal heating is brought  about by Alfvén wave dissipation involves the tracking of active region from disk centre to limb (and vice versa).</a:t>
            </a:r>
            <a:endParaRPr lang="ru-RU" sz="2000" dirty="0"/>
          </a:p>
        </p:txBody>
      </p:sp>
      <p:sp>
        <p:nvSpPr>
          <p:cNvPr id="22" name="TextBox 21"/>
          <p:cNvSpPr txBox="1"/>
          <p:nvPr/>
        </p:nvSpPr>
        <p:spPr>
          <a:xfrm>
            <a:off x="667041" y="285728"/>
            <a:ext cx="3212995" cy="461665"/>
          </a:xfrm>
          <a:prstGeom prst="rect">
            <a:avLst/>
          </a:prstGeom>
          <a:noFill/>
        </p:spPr>
        <p:txBody>
          <a:bodyPr wrap="none" rtlCol="0">
            <a:spAutoFit/>
          </a:bodyPr>
          <a:lstStyle/>
          <a:p>
            <a:r>
              <a:rPr lang="en-US" sz="2400" b="1" i="1" dirty="0" smtClean="0">
                <a:solidFill>
                  <a:srgbClr val="FFFFD5"/>
                </a:solidFill>
              </a:rPr>
              <a:t>McClements</a:t>
            </a:r>
            <a:r>
              <a:rPr lang="en-US" sz="2400" i="1" dirty="0" smtClean="0">
                <a:solidFill>
                  <a:srgbClr val="FFFFD5"/>
                </a:solidFill>
              </a:rPr>
              <a:t> et al., 1991</a:t>
            </a:r>
            <a:endParaRPr lang="ru-RU" sz="2400" i="1" dirty="0">
              <a:solidFill>
                <a:srgbClr val="FFFFD5"/>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357158" y="3286124"/>
            <a:ext cx="8501122" cy="430887"/>
          </a:xfrm>
          <a:prstGeom prst="rect">
            <a:avLst/>
          </a:prstGeom>
          <a:noFill/>
        </p:spPr>
        <p:txBody>
          <a:bodyPr wrap="square" rtlCol="0">
            <a:spAutoFit/>
          </a:bodyPr>
          <a:lstStyle/>
          <a:p>
            <a:pPr algn="ctr"/>
            <a:r>
              <a:rPr lang="en-US" sz="2200" b="1" dirty="0" smtClean="0"/>
              <a:t>No centre-to-limb variation observed.</a:t>
            </a:r>
            <a:endParaRPr lang="ru-RU" sz="2200" b="1" dirty="0"/>
          </a:p>
        </p:txBody>
      </p: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pic>
        <p:nvPicPr>
          <p:cNvPr id="8" name="Picture 2" descr="Картинки по запросу arrow symbol drawn"/>
          <p:cNvPicPr>
            <a:picLocks noChangeAspect="1" noChangeArrowheads="1"/>
          </p:cNvPicPr>
          <p:nvPr/>
        </p:nvPicPr>
        <p:blipFill>
          <a:blip r:embed="rId3"/>
          <a:srcRect/>
          <a:stretch>
            <a:fillRect/>
          </a:stretch>
        </p:blipFill>
        <p:spPr bwMode="auto">
          <a:xfrm rot="5400000">
            <a:off x="4214810" y="3857628"/>
            <a:ext cx="571524" cy="571524"/>
          </a:xfrm>
          <a:prstGeom prst="rect">
            <a:avLst/>
          </a:prstGeom>
          <a:noFill/>
        </p:spPr>
      </p:pic>
      <p:sp>
        <p:nvSpPr>
          <p:cNvPr id="9" name="TextBox 8"/>
          <p:cNvSpPr txBox="1"/>
          <p:nvPr/>
        </p:nvSpPr>
        <p:spPr>
          <a:xfrm>
            <a:off x="357158" y="4498311"/>
            <a:ext cx="8501122" cy="430887"/>
          </a:xfrm>
          <a:prstGeom prst="rect">
            <a:avLst/>
          </a:prstGeom>
          <a:noFill/>
        </p:spPr>
        <p:txBody>
          <a:bodyPr wrap="square" rtlCol="0">
            <a:spAutoFit/>
          </a:bodyPr>
          <a:lstStyle/>
          <a:p>
            <a:pPr algn="ctr"/>
            <a:r>
              <a:rPr lang="en-US" sz="2200" b="1" dirty="0" smtClean="0"/>
              <a:t>No torsional mode?</a:t>
            </a:r>
            <a:endParaRPr lang="ru-RU"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pic>
        <p:nvPicPr>
          <p:cNvPr id="13" name="Рисунок 12" descr="C:\Ch\Статьи и конференции\2016 Хорватия\Материалы\facula 1700.png"/>
          <p:cNvPicPr/>
          <p:nvPr/>
        </p:nvPicPr>
        <p:blipFill>
          <a:blip r:embed="rId3"/>
          <a:srcRect/>
          <a:stretch>
            <a:fillRect/>
          </a:stretch>
        </p:blipFill>
        <p:spPr bwMode="auto">
          <a:xfrm>
            <a:off x="1643042" y="2714620"/>
            <a:ext cx="2041525" cy="2041525"/>
          </a:xfrm>
          <a:prstGeom prst="rect">
            <a:avLst/>
          </a:prstGeom>
          <a:noFill/>
          <a:ln w="9525">
            <a:noFill/>
            <a:miter lim="800000"/>
            <a:headEnd/>
            <a:tailEnd/>
          </a:ln>
        </p:spPr>
      </p:pic>
      <p:pic>
        <p:nvPicPr>
          <p:cNvPr id="17" name="Рисунок 16" descr="C:\Ch\Статьи и конференции\2016 Хорватия\Материалы\inclination in facula.png"/>
          <p:cNvPicPr/>
          <p:nvPr/>
        </p:nvPicPr>
        <p:blipFill>
          <a:blip r:embed="rId4"/>
          <a:srcRect/>
          <a:stretch>
            <a:fillRect/>
          </a:stretch>
        </p:blipFill>
        <p:spPr bwMode="auto">
          <a:xfrm>
            <a:off x="4714876" y="2643182"/>
            <a:ext cx="3041015" cy="2147570"/>
          </a:xfrm>
          <a:prstGeom prst="rect">
            <a:avLst/>
          </a:prstGeom>
          <a:noFill/>
          <a:ln w="9525">
            <a:noFill/>
            <a:miter lim="800000"/>
            <a:headEnd/>
            <a:tailEnd/>
          </a:ln>
        </p:spPr>
      </p:pic>
      <p:sp>
        <p:nvSpPr>
          <p:cNvPr id="8" name="Rectangle 1"/>
          <p:cNvSpPr>
            <a:spLocks noChangeArrowheads="1"/>
          </p:cNvSpPr>
          <p:nvPr/>
        </p:nvSpPr>
        <p:spPr bwMode="auto">
          <a:xfrm>
            <a:off x="1500166" y="2143116"/>
            <a:ext cx="22860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dirty="0" smtClean="0"/>
              <a:t>AIA 1700 Å</a:t>
            </a:r>
            <a:endParaRPr lang="ru-RU" sz="1600" dirty="0"/>
          </a:p>
        </p:txBody>
      </p:sp>
      <p:sp>
        <p:nvSpPr>
          <p:cNvPr id="9" name="Rectangle 1"/>
          <p:cNvSpPr>
            <a:spLocks noChangeArrowheads="1"/>
          </p:cNvSpPr>
          <p:nvPr/>
        </p:nvSpPr>
        <p:spPr bwMode="auto">
          <a:xfrm>
            <a:off x="5572132" y="2143116"/>
            <a:ext cx="22860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1600" dirty="0" smtClean="0"/>
              <a:t>SDO/HMI</a:t>
            </a:r>
            <a:endParaRPr lang="ru-RU"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5214950"/>
          </a:xfrm>
          <a:prstGeom prst="rect">
            <a:avLst/>
          </a:prstGeom>
          <a:solidFill>
            <a:srgbClr val="47375B"/>
          </a:solidFill>
          <a:ln w="9525">
            <a:solidFill>
              <a:srgbClr val="495867"/>
            </a:solidFill>
            <a:miter lim="800000"/>
            <a:headEnd/>
            <a:tailEnd/>
          </a:ln>
          <a:effectLst/>
        </p:spPr>
        <p:txBody>
          <a:bodyPr wrap="none" anchor="ctr"/>
          <a:lstStyle/>
          <a:p>
            <a:endParaRPr lang="ru-RU"/>
          </a:p>
        </p:txBody>
      </p:sp>
      <p:sp>
        <p:nvSpPr>
          <p:cNvPr id="4" name="TextBox 3"/>
          <p:cNvSpPr txBox="1"/>
          <p:nvPr/>
        </p:nvSpPr>
        <p:spPr>
          <a:xfrm>
            <a:off x="5643570" y="3467401"/>
            <a:ext cx="2786082" cy="461665"/>
          </a:xfrm>
          <a:prstGeom prst="rect">
            <a:avLst/>
          </a:prstGeom>
          <a:noFill/>
        </p:spPr>
        <p:txBody>
          <a:bodyPr wrap="square" rtlCol="0">
            <a:spAutoFit/>
          </a:bodyPr>
          <a:lstStyle/>
          <a:p>
            <a:r>
              <a:rPr lang="en-US" sz="2400" cap="all" dirty="0" smtClean="0">
                <a:solidFill>
                  <a:srgbClr val="FFFFD5"/>
                </a:solidFill>
              </a:rPr>
              <a:t>t</a:t>
            </a:r>
            <a:r>
              <a:rPr lang="en-US" sz="2000" cap="all" dirty="0" smtClean="0">
                <a:solidFill>
                  <a:srgbClr val="FFFFD5"/>
                </a:solidFill>
              </a:rPr>
              <a:t>hank</a:t>
            </a:r>
            <a:r>
              <a:rPr lang="en-US" sz="2400" cap="all" dirty="0" smtClean="0">
                <a:solidFill>
                  <a:srgbClr val="FFFFD5"/>
                </a:solidFill>
              </a:rPr>
              <a:t> </a:t>
            </a:r>
            <a:r>
              <a:rPr lang="en-US" sz="2000" cap="all" dirty="0" smtClean="0">
                <a:solidFill>
                  <a:srgbClr val="FFFFD5"/>
                </a:solidFill>
              </a:rPr>
              <a:t>you</a:t>
            </a:r>
            <a:endParaRPr lang="ru-RU" sz="2000" dirty="0">
              <a:solidFill>
                <a:srgbClr val="FFFFD5"/>
              </a:solidFill>
            </a:endParaRPr>
          </a:p>
        </p:txBody>
      </p:sp>
      <p:sp>
        <p:nvSpPr>
          <p:cNvPr id="6" name="Стрелка вниз 5"/>
          <p:cNvSpPr/>
          <p:nvPr/>
        </p:nvSpPr>
        <p:spPr>
          <a:xfrm>
            <a:off x="6929454" y="5143512"/>
            <a:ext cx="1214446" cy="500066"/>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p:nvCxnSpPr>
        <p:spPr>
          <a:xfrm>
            <a:off x="5572132" y="3824591"/>
            <a:ext cx="3857652" cy="1588"/>
          </a:xfrm>
          <a:prstGeom prst="line">
            <a:avLst/>
          </a:prstGeom>
          <a:ln w="19050"/>
        </p:spPr>
        <p:style>
          <a:lnRef idx="1">
            <a:schemeClr val="accent6"/>
          </a:lnRef>
          <a:fillRef idx="0">
            <a:schemeClr val="accent6"/>
          </a:fillRef>
          <a:effectRef idx="0">
            <a:schemeClr val="accent6"/>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5394041" cy="461665"/>
          </a:xfrm>
          <a:prstGeom prst="rect">
            <a:avLst/>
          </a:prstGeom>
          <a:noFill/>
        </p:spPr>
        <p:txBody>
          <a:bodyPr wrap="none" rtlCol="0">
            <a:spAutoFit/>
          </a:bodyPr>
          <a:lstStyle/>
          <a:p>
            <a:r>
              <a:rPr lang="en-US" sz="2400" b="1" dirty="0" smtClean="0">
                <a:solidFill>
                  <a:srgbClr val="FFFFD5"/>
                </a:solidFill>
              </a:rPr>
              <a:t>Motivation and observational signatures</a:t>
            </a:r>
            <a:endParaRPr lang="ru-RU" sz="2400" dirty="0">
              <a:solidFill>
                <a:srgbClr val="FFFFD5"/>
              </a:solidFill>
            </a:endParaRPr>
          </a:p>
        </p:txBody>
      </p:sp>
      <p:sp>
        <p:nvSpPr>
          <p:cNvPr id="14" name="TextBox 13"/>
          <p:cNvSpPr txBox="1"/>
          <p:nvPr/>
        </p:nvSpPr>
        <p:spPr>
          <a:xfrm>
            <a:off x="214282" y="1357298"/>
            <a:ext cx="2643206" cy="430887"/>
          </a:xfrm>
          <a:prstGeom prst="rect">
            <a:avLst/>
          </a:prstGeom>
          <a:noFill/>
        </p:spPr>
        <p:txBody>
          <a:bodyPr wrap="square" rtlCol="0">
            <a:spAutoFit/>
          </a:bodyPr>
          <a:lstStyle/>
          <a:p>
            <a:pPr algn="ctr"/>
            <a:r>
              <a:rPr lang="en-US" sz="2200" b="1" dirty="0" smtClean="0"/>
              <a:t>Torsional mode</a:t>
            </a:r>
            <a:endParaRPr lang="ru-RU" sz="2200" b="1" dirty="0"/>
          </a:p>
        </p:txBody>
      </p:sp>
      <p:pic>
        <p:nvPicPr>
          <p:cNvPr id="1026" name="Picture 2"/>
          <p:cNvPicPr>
            <a:picLocks noChangeAspect="1" noChangeArrowheads="1"/>
          </p:cNvPicPr>
          <p:nvPr/>
        </p:nvPicPr>
        <p:blipFill>
          <a:blip r:embed="rId3"/>
          <a:srcRect/>
          <a:stretch>
            <a:fillRect/>
          </a:stretch>
        </p:blipFill>
        <p:spPr bwMode="auto">
          <a:xfrm rot="16200000">
            <a:off x="1607604" y="821234"/>
            <a:ext cx="1890140" cy="4533906"/>
          </a:xfrm>
          <a:prstGeom prst="rect">
            <a:avLst/>
          </a:prstGeom>
          <a:noFill/>
          <a:ln w="9525">
            <a:noFill/>
            <a:miter lim="800000"/>
            <a:headEnd/>
            <a:tailEnd/>
          </a:ln>
          <a:effectLst/>
        </p:spPr>
      </p:pic>
      <p:pic>
        <p:nvPicPr>
          <p:cNvPr id="2" name="Picture 2"/>
          <p:cNvPicPr>
            <a:picLocks noChangeAspect="1" noChangeArrowheads="1"/>
          </p:cNvPicPr>
          <p:nvPr/>
        </p:nvPicPr>
        <p:blipFill>
          <a:blip r:embed="rId4"/>
          <a:srcRect/>
          <a:stretch>
            <a:fillRect/>
          </a:stretch>
        </p:blipFill>
        <p:spPr bwMode="auto">
          <a:xfrm>
            <a:off x="2285984" y="4000504"/>
            <a:ext cx="246461" cy="857256"/>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rot="10800000">
            <a:off x="2539589" y="4071942"/>
            <a:ext cx="246461" cy="857256"/>
          </a:xfrm>
          <a:prstGeom prst="rect">
            <a:avLst/>
          </a:prstGeom>
          <a:noFill/>
          <a:ln w="9525">
            <a:noFill/>
            <a:miter lim="800000"/>
            <a:headEnd/>
            <a:tailEnd/>
          </a:ln>
          <a:effectLst/>
        </p:spPr>
      </p:pic>
      <p:sp>
        <p:nvSpPr>
          <p:cNvPr id="12" name="TextBox 11"/>
          <p:cNvSpPr txBox="1"/>
          <p:nvPr/>
        </p:nvSpPr>
        <p:spPr>
          <a:xfrm>
            <a:off x="2438384" y="4214818"/>
            <a:ext cx="3205186" cy="430887"/>
          </a:xfrm>
          <a:prstGeom prst="rect">
            <a:avLst/>
          </a:prstGeom>
          <a:noFill/>
        </p:spPr>
        <p:txBody>
          <a:bodyPr wrap="square" rtlCol="0">
            <a:spAutoFit/>
          </a:bodyPr>
          <a:lstStyle/>
          <a:p>
            <a:pPr algn="ctr"/>
            <a:r>
              <a:rPr lang="en-US" sz="2200" b="1" dirty="0" smtClean="0"/>
              <a:t>observed movements</a:t>
            </a:r>
            <a:endParaRPr lang="ru-RU" sz="2200" b="1" dirty="0"/>
          </a:p>
        </p:txBody>
      </p:sp>
      <p:pic>
        <p:nvPicPr>
          <p:cNvPr id="3" name="Picture 2"/>
          <p:cNvPicPr>
            <a:picLocks noChangeAspect="1" noChangeArrowheads="1"/>
          </p:cNvPicPr>
          <p:nvPr/>
        </p:nvPicPr>
        <p:blipFill>
          <a:blip r:embed="rId5"/>
          <a:srcRect/>
          <a:stretch>
            <a:fillRect/>
          </a:stretch>
        </p:blipFill>
        <p:spPr bwMode="auto">
          <a:xfrm>
            <a:off x="1071538" y="5357826"/>
            <a:ext cx="2928958" cy="1075572"/>
          </a:xfrm>
          <a:prstGeom prst="rect">
            <a:avLst/>
          </a:prstGeom>
          <a:noFill/>
          <a:ln w="9525">
            <a:noFill/>
            <a:miter lim="800000"/>
            <a:headEnd/>
            <a:tailEnd/>
          </a:ln>
          <a:effectLst/>
        </p:spPr>
      </p:pic>
      <p:pic>
        <p:nvPicPr>
          <p:cNvPr id="15" name="Picture 2" descr="Картинки по запросу arrow symbol drawn"/>
          <p:cNvPicPr>
            <a:picLocks noChangeAspect="1" noChangeArrowheads="1"/>
          </p:cNvPicPr>
          <p:nvPr/>
        </p:nvPicPr>
        <p:blipFill>
          <a:blip r:embed="rId6"/>
          <a:srcRect/>
          <a:stretch>
            <a:fillRect/>
          </a:stretch>
        </p:blipFill>
        <p:spPr bwMode="auto">
          <a:xfrm>
            <a:off x="4500562" y="5143512"/>
            <a:ext cx="785818" cy="785818"/>
          </a:xfrm>
          <a:prstGeom prst="rect">
            <a:avLst/>
          </a:prstGeom>
          <a:noFill/>
        </p:spPr>
      </p:pic>
      <p:pic>
        <p:nvPicPr>
          <p:cNvPr id="1027" name="Picture 3"/>
          <p:cNvPicPr>
            <a:picLocks noChangeAspect="1" noChangeArrowheads="1"/>
          </p:cNvPicPr>
          <p:nvPr/>
        </p:nvPicPr>
        <p:blipFill>
          <a:blip r:embed="rId7"/>
          <a:srcRect b="-2490"/>
          <a:stretch>
            <a:fillRect/>
          </a:stretch>
        </p:blipFill>
        <p:spPr bwMode="auto">
          <a:xfrm>
            <a:off x="5808924" y="5286388"/>
            <a:ext cx="2906480" cy="1285884"/>
          </a:xfrm>
          <a:prstGeom prst="rect">
            <a:avLst/>
          </a:prstGeom>
          <a:noFill/>
          <a:ln w="9525">
            <a:noFill/>
            <a:miter lim="800000"/>
            <a:headEnd/>
            <a:tailEnd/>
          </a:ln>
          <a:effectLst/>
        </p:spPr>
      </p:pic>
      <p:pic>
        <p:nvPicPr>
          <p:cNvPr id="1029" name="Picture 5" descr="Картинки по запросу telescope cartoon"/>
          <p:cNvPicPr>
            <a:picLocks noChangeAspect="1" noChangeArrowheads="1"/>
          </p:cNvPicPr>
          <p:nvPr/>
        </p:nvPicPr>
        <p:blipFill>
          <a:blip r:embed="rId8"/>
          <a:srcRect/>
          <a:stretch>
            <a:fillRect/>
          </a:stretch>
        </p:blipFill>
        <p:spPr bwMode="auto">
          <a:xfrm rot="21019540">
            <a:off x="1571604" y="5238749"/>
            <a:ext cx="1619250" cy="16192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1"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500"/>
                                        <p:tgtEl>
                                          <p:spTgt spid="1027"/>
                                        </p:tgtEl>
                                      </p:cBhvr>
                                    </p:animEffect>
                                  </p:childTnLst>
                                </p:cTn>
                              </p:par>
                              <p:par>
                                <p:cTn id="26" presetID="10" presetClass="exit" presetSubtype="0" fill="hold" nodeType="withEffect">
                                  <p:stCondLst>
                                    <p:cond delay="0"/>
                                  </p:stCondLst>
                                  <p:childTnLst>
                                    <p:animEffect transition="out" filter="fade">
                                      <p:cBhvr>
                                        <p:cTn id="27" dur="500"/>
                                        <p:tgtEl>
                                          <p:spTgt spid="1029"/>
                                        </p:tgtEl>
                                      </p:cBhvr>
                                    </p:animEffect>
                                    <p:set>
                                      <p:cBhvr>
                                        <p:cTn id="28"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11" name="TextBox 10"/>
          <p:cNvSpPr txBox="1"/>
          <p:nvPr/>
        </p:nvSpPr>
        <p:spPr>
          <a:xfrm>
            <a:off x="667041" y="285728"/>
            <a:ext cx="5394041" cy="461665"/>
          </a:xfrm>
          <a:prstGeom prst="rect">
            <a:avLst/>
          </a:prstGeom>
          <a:noFill/>
        </p:spPr>
        <p:txBody>
          <a:bodyPr wrap="none" rtlCol="0">
            <a:spAutoFit/>
          </a:bodyPr>
          <a:lstStyle/>
          <a:p>
            <a:r>
              <a:rPr lang="en-US" sz="2400" b="1" dirty="0" smtClean="0">
                <a:solidFill>
                  <a:srgbClr val="FFFFD5"/>
                </a:solidFill>
              </a:rPr>
              <a:t>Motivation and observational signatures</a:t>
            </a:r>
            <a:endParaRPr lang="ru-RU" sz="2400" dirty="0">
              <a:solidFill>
                <a:srgbClr val="FFFFD5"/>
              </a:solidFill>
            </a:endParaRPr>
          </a:p>
        </p:txBody>
      </p:sp>
      <p:sp>
        <p:nvSpPr>
          <p:cNvPr id="17" name="TextBox 16"/>
          <p:cNvSpPr txBox="1"/>
          <p:nvPr/>
        </p:nvSpPr>
        <p:spPr>
          <a:xfrm>
            <a:off x="0" y="3498179"/>
            <a:ext cx="9144000" cy="430887"/>
          </a:xfrm>
          <a:prstGeom prst="rect">
            <a:avLst/>
          </a:prstGeom>
          <a:noFill/>
        </p:spPr>
        <p:txBody>
          <a:bodyPr wrap="square" rtlCol="0">
            <a:spAutoFit/>
          </a:bodyPr>
          <a:lstStyle/>
          <a:p>
            <a:pPr algn="ctr"/>
            <a:r>
              <a:rPr lang="en-US" sz="2200" b="1" dirty="0" smtClean="0"/>
              <a:t>Observed indirectly by measuring the line broadening.</a:t>
            </a:r>
            <a:endParaRPr lang="ru-RU" sz="2200" b="1" dirty="0"/>
          </a:p>
        </p:txBody>
      </p:sp>
      <p:pic>
        <p:nvPicPr>
          <p:cNvPr id="7" name="Picture 3"/>
          <p:cNvPicPr>
            <a:picLocks noChangeAspect="1" noChangeArrowheads="1"/>
          </p:cNvPicPr>
          <p:nvPr/>
        </p:nvPicPr>
        <p:blipFill>
          <a:blip r:embed="rId3"/>
          <a:srcRect b="-2490"/>
          <a:stretch>
            <a:fillRect/>
          </a:stretch>
        </p:blipFill>
        <p:spPr bwMode="auto">
          <a:xfrm>
            <a:off x="5808924" y="5286388"/>
            <a:ext cx="2906480"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cxnSp>
        <p:nvCxnSpPr>
          <p:cNvPr id="4" name="Прямая соединительная линия 3"/>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67041" y="285728"/>
            <a:ext cx="2828595" cy="461665"/>
          </a:xfrm>
          <a:prstGeom prst="rect">
            <a:avLst/>
          </a:prstGeom>
          <a:noFill/>
        </p:spPr>
        <p:txBody>
          <a:bodyPr wrap="none" rtlCol="0">
            <a:spAutoFit/>
          </a:bodyPr>
          <a:lstStyle/>
          <a:p>
            <a:r>
              <a:rPr lang="en-US" sz="2400" b="1" dirty="0" smtClean="0">
                <a:solidFill>
                  <a:srgbClr val="FFFFD5"/>
                </a:solidFill>
              </a:rPr>
              <a:t>Instrument and Data</a:t>
            </a:r>
            <a:endParaRPr lang="ru-RU" sz="2400" dirty="0">
              <a:solidFill>
                <a:srgbClr val="FFFFD5"/>
              </a:solidFill>
            </a:endParaRPr>
          </a:p>
        </p:txBody>
      </p:sp>
      <p:sp>
        <p:nvSpPr>
          <p:cNvPr id="7" name="Rectangle 5"/>
          <p:cNvSpPr>
            <a:spLocks noChangeArrowheads="1"/>
          </p:cNvSpPr>
          <p:nvPr/>
        </p:nvSpPr>
        <p:spPr bwMode="auto">
          <a:xfrm>
            <a:off x="0" y="4143380"/>
            <a:ext cx="9144000" cy="2714620"/>
          </a:xfrm>
          <a:prstGeom prst="rect">
            <a:avLst/>
          </a:prstGeom>
          <a:solidFill>
            <a:srgbClr val="47375B"/>
          </a:solidFill>
          <a:ln w="9525">
            <a:noFill/>
            <a:miter lim="800000"/>
            <a:headEnd/>
            <a:tailEnd/>
          </a:ln>
          <a:effectLst/>
        </p:spPr>
        <p:txBody>
          <a:bodyPr wrap="none" anchor="ctr"/>
          <a:lstStyle/>
          <a:p>
            <a:endParaRPr lang="ru-RU" dirty="0"/>
          </a:p>
        </p:txBody>
      </p:sp>
      <p:sp>
        <p:nvSpPr>
          <p:cNvPr id="9" name="Стрелка вниз 8"/>
          <p:cNvSpPr/>
          <p:nvPr/>
        </p:nvSpPr>
        <p:spPr>
          <a:xfrm>
            <a:off x="1285852" y="4000504"/>
            <a:ext cx="928694" cy="357190"/>
          </a:xfrm>
          <a:prstGeom prst="downArrow">
            <a:avLst>
              <a:gd name="adj1" fmla="val 0"/>
              <a:gd name="adj2" fmla="val 118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15"/>
          <p:cNvSpPr>
            <a:spLocks noChangeArrowheads="1"/>
          </p:cNvSpPr>
          <p:nvPr/>
        </p:nvSpPr>
        <p:spPr bwMode="auto">
          <a:xfrm>
            <a:off x="1428728" y="4786298"/>
            <a:ext cx="5929354" cy="1785974"/>
          </a:xfrm>
          <a:prstGeom prst="rect">
            <a:avLst/>
          </a:prstGeom>
          <a:noFill/>
          <a:ln w="9525">
            <a:noFill/>
            <a:miter lim="800000"/>
            <a:headEnd/>
            <a:tailEnd/>
          </a:ln>
          <a:effectLst/>
        </p:spPr>
        <p:txBody>
          <a:bodyPr/>
          <a:lstStyle/>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Spectral observations</a:t>
            </a:r>
          </a:p>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2000 m above sea level </a:t>
            </a:r>
          </a:p>
          <a:p>
            <a:pPr marL="342900" indent="-342900">
              <a:lnSpc>
                <a:spcPct val="150000"/>
              </a:lnSpc>
              <a:spcBef>
                <a:spcPct val="20000"/>
              </a:spcBef>
              <a:buFont typeface="Arial" pitchFamily="34" charset="0"/>
              <a:buChar char="•"/>
            </a:pPr>
            <a:r>
              <a:rPr lang="en-US" sz="1500" i="1" dirty="0" smtClean="0">
                <a:solidFill>
                  <a:srgbClr val="FFFFD5"/>
                </a:solidFill>
                <a:latin typeface="Tahoma" pitchFamily="34" charset="0"/>
                <a:ea typeface="Tahoma" pitchFamily="34" charset="0"/>
                <a:cs typeface="Tahoma" pitchFamily="34" charset="0"/>
              </a:rPr>
              <a:t>D</a:t>
            </a:r>
            <a:r>
              <a:rPr lang="en-US" sz="1500" dirty="0" smtClean="0">
                <a:solidFill>
                  <a:srgbClr val="FFFFD5"/>
                </a:solidFill>
                <a:latin typeface="Tahoma" pitchFamily="34" charset="0"/>
                <a:ea typeface="Tahoma" pitchFamily="34" charset="0"/>
                <a:cs typeface="Tahoma" pitchFamily="34" charset="0"/>
              </a:rPr>
              <a:t> = 0.8 m</a:t>
            </a:r>
          </a:p>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resolution 1.0 –1.5’’</a:t>
            </a:r>
          </a:p>
          <a:p>
            <a:pPr marL="342900" indent="-342900">
              <a:lnSpc>
                <a:spcPct val="90000"/>
              </a:lnSpc>
              <a:spcBef>
                <a:spcPct val="20000"/>
              </a:spcBef>
            </a:pPr>
            <a:endParaRPr lang="en-US" sz="1500" dirty="0" smtClean="0">
              <a:solidFill>
                <a:srgbClr val="FFFFD5"/>
              </a:solidFill>
              <a:latin typeface="+mj-lt"/>
            </a:endParaRPr>
          </a:p>
        </p:txBody>
      </p:sp>
      <p:pic>
        <p:nvPicPr>
          <p:cNvPr id="15" name="Рисунок 2"/>
          <p:cNvPicPr>
            <a:picLocks noChangeAspect="1"/>
          </p:cNvPicPr>
          <p:nvPr/>
        </p:nvPicPr>
        <p:blipFill>
          <a:blip r:embed="rId2"/>
          <a:srcRect l="11047" t="3676" r="7017"/>
          <a:stretch>
            <a:fillRect/>
          </a:stretch>
        </p:blipFill>
        <p:spPr bwMode="auto">
          <a:xfrm>
            <a:off x="1142976" y="1428736"/>
            <a:ext cx="7280185" cy="21431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cxnSp>
        <p:nvCxnSpPr>
          <p:cNvPr id="4" name="Прямая соединительная линия 3"/>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67041" y="285728"/>
            <a:ext cx="2828595" cy="461665"/>
          </a:xfrm>
          <a:prstGeom prst="rect">
            <a:avLst/>
          </a:prstGeom>
          <a:noFill/>
        </p:spPr>
        <p:txBody>
          <a:bodyPr wrap="none" rtlCol="0">
            <a:spAutoFit/>
          </a:bodyPr>
          <a:lstStyle/>
          <a:p>
            <a:r>
              <a:rPr lang="en-US" sz="2400" b="1" dirty="0" smtClean="0">
                <a:solidFill>
                  <a:srgbClr val="FFFFD5"/>
                </a:solidFill>
              </a:rPr>
              <a:t>Instrument and Data</a:t>
            </a:r>
            <a:endParaRPr lang="ru-RU" sz="2400" dirty="0">
              <a:solidFill>
                <a:srgbClr val="FFFFD5"/>
              </a:solidFill>
            </a:endParaRPr>
          </a:p>
        </p:txBody>
      </p:sp>
      <p:sp>
        <p:nvSpPr>
          <p:cNvPr id="7" name="Rectangle 5"/>
          <p:cNvSpPr>
            <a:spLocks noChangeArrowheads="1"/>
          </p:cNvSpPr>
          <p:nvPr/>
        </p:nvSpPr>
        <p:spPr bwMode="auto">
          <a:xfrm>
            <a:off x="0" y="4143380"/>
            <a:ext cx="9144000" cy="2714620"/>
          </a:xfrm>
          <a:prstGeom prst="rect">
            <a:avLst/>
          </a:prstGeom>
          <a:solidFill>
            <a:srgbClr val="47375B"/>
          </a:solidFill>
          <a:ln w="9525">
            <a:noFill/>
            <a:miter lim="800000"/>
            <a:headEnd/>
            <a:tailEnd/>
          </a:ln>
          <a:effectLst/>
        </p:spPr>
        <p:txBody>
          <a:bodyPr wrap="none" anchor="ctr"/>
          <a:lstStyle/>
          <a:p>
            <a:endParaRPr lang="ru-RU" dirty="0"/>
          </a:p>
        </p:txBody>
      </p:sp>
      <p:sp>
        <p:nvSpPr>
          <p:cNvPr id="9" name="Стрелка вниз 8"/>
          <p:cNvSpPr/>
          <p:nvPr/>
        </p:nvSpPr>
        <p:spPr>
          <a:xfrm>
            <a:off x="1285852" y="4000504"/>
            <a:ext cx="928694" cy="357190"/>
          </a:xfrm>
          <a:prstGeom prst="downArrow">
            <a:avLst>
              <a:gd name="adj1" fmla="val 0"/>
              <a:gd name="adj2" fmla="val 118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Rectangle 15"/>
          <p:cNvSpPr>
            <a:spLocks noChangeArrowheads="1"/>
          </p:cNvSpPr>
          <p:nvPr/>
        </p:nvSpPr>
        <p:spPr bwMode="auto">
          <a:xfrm>
            <a:off x="1428728" y="4500570"/>
            <a:ext cx="5929354" cy="2071702"/>
          </a:xfrm>
          <a:prstGeom prst="rect">
            <a:avLst/>
          </a:prstGeom>
          <a:noFill/>
          <a:ln w="9525">
            <a:noFill/>
            <a:miter lim="800000"/>
            <a:headEnd/>
            <a:tailEnd/>
          </a:ln>
          <a:effectLst/>
        </p:spPr>
        <p:txBody>
          <a:bodyPr/>
          <a:lstStyle/>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Chromospheric lines H</a:t>
            </a:r>
            <a:r>
              <a:rPr lang="el-GR" sz="1500" dirty="0" smtClean="0">
                <a:solidFill>
                  <a:srgbClr val="FFFFD5"/>
                </a:solidFill>
                <a:latin typeface="Tahoma" pitchFamily="34" charset="0"/>
                <a:ea typeface="Tahoma" pitchFamily="34" charset="0"/>
                <a:cs typeface="Tahoma" pitchFamily="34" charset="0"/>
              </a:rPr>
              <a:t>α 6563 </a:t>
            </a:r>
            <a:r>
              <a:rPr lang="en-US" sz="1500" dirty="0" smtClean="0">
                <a:solidFill>
                  <a:srgbClr val="FFFFD5"/>
                </a:solidFill>
                <a:latin typeface="Tahoma" pitchFamily="34" charset="0"/>
                <a:ea typeface="Tahoma" pitchFamily="34" charset="0"/>
                <a:cs typeface="Tahoma" pitchFamily="34" charset="0"/>
              </a:rPr>
              <a:t>Å and He I 10830 Å together with photospheric lines </a:t>
            </a:r>
            <a:r>
              <a:rPr lang="en-US" sz="1500" dirty="0" err="1" smtClean="0">
                <a:solidFill>
                  <a:srgbClr val="FFFFD5"/>
                </a:solidFill>
                <a:latin typeface="Tahoma" pitchFamily="34" charset="0"/>
                <a:ea typeface="Tahoma" pitchFamily="34" charset="0"/>
                <a:cs typeface="Tahoma" pitchFamily="34" charset="0"/>
              </a:rPr>
              <a:t>Ba</a:t>
            </a:r>
            <a:r>
              <a:rPr lang="en-US" sz="1500" dirty="0" smtClean="0">
                <a:solidFill>
                  <a:srgbClr val="FFFFD5"/>
                </a:solidFill>
                <a:latin typeface="Tahoma" pitchFamily="34" charset="0"/>
                <a:ea typeface="Tahoma" pitchFamily="34" charset="0"/>
                <a:cs typeface="Tahoma" pitchFamily="34" charset="0"/>
              </a:rPr>
              <a:t> II 4554 Å and Si I 10827 Å</a:t>
            </a:r>
          </a:p>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40–150 minute series</a:t>
            </a:r>
          </a:p>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2–5 s time resolution</a:t>
            </a:r>
          </a:p>
          <a:p>
            <a:pPr marL="342900" indent="-342900">
              <a:lnSpc>
                <a:spcPct val="150000"/>
              </a:lnSpc>
              <a:spcBef>
                <a:spcPct val="20000"/>
              </a:spcBef>
              <a:buFont typeface="Arial" pitchFamily="34" charset="0"/>
              <a:buChar char="•"/>
            </a:pPr>
            <a:r>
              <a:rPr lang="en-US" sz="1500" dirty="0" smtClean="0">
                <a:solidFill>
                  <a:srgbClr val="FFFFD5"/>
                </a:solidFill>
                <a:latin typeface="Tahoma" pitchFamily="34" charset="0"/>
                <a:ea typeface="Tahoma" pitchFamily="34" charset="0"/>
                <a:cs typeface="Tahoma" pitchFamily="34" charset="0"/>
              </a:rPr>
              <a:t>Different centre-limb locations</a:t>
            </a:r>
          </a:p>
          <a:p>
            <a:pPr marL="342900" indent="-342900">
              <a:lnSpc>
                <a:spcPct val="90000"/>
              </a:lnSpc>
              <a:spcBef>
                <a:spcPct val="20000"/>
              </a:spcBef>
            </a:pPr>
            <a:endParaRPr lang="en-US" sz="1500" dirty="0" smtClean="0">
              <a:solidFill>
                <a:srgbClr val="FFFFD5"/>
              </a:solidFill>
              <a:latin typeface="+mj-lt"/>
            </a:endParaRPr>
          </a:p>
        </p:txBody>
      </p:sp>
      <p:pic>
        <p:nvPicPr>
          <p:cNvPr id="2052" name="Picture 4" descr="C:\Users\user\Downloads\DSC_4121.JPG"/>
          <p:cNvPicPr>
            <a:picLocks noChangeAspect="1" noChangeArrowheads="1"/>
          </p:cNvPicPr>
          <p:nvPr/>
        </p:nvPicPr>
        <p:blipFill>
          <a:blip r:embed="rId2"/>
          <a:srcRect/>
          <a:stretch>
            <a:fillRect/>
          </a:stretch>
        </p:blipFill>
        <p:spPr bwMode="auto">
          <a:xfrm>
            <a:off x="2143108" y="1214422"/>
            <a:ext cx="4805907" cy="270332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667041" y="285728"/>
            <a:ext cx="1210075" cy="461665"/>
          </a:xfrm>
          <a:prstGeom prst="rect">
            <a:avLst/>
          </a:prstGeom>
          <a:noFill/>
        </p:spPr>
        <p:txBody>
          <a:bodyPr wrap="none" rtlCol="0">
            <a:spAutoFit/>
          </a:bodyPr>
          <a:lstStyle/>
          <a:p>
            <a:r>
              <a:rPr lang="en-US" sz="2400" b="1" dirty="0" smtClean="0">
                <a:solidFill>
                  <a:srgbClr val="FFFFD5"/>
                </a:solidFill>
              </a:rPr>
              <a:t>Method</a:t>
            </a:r>
            <a:endParaRPr lang="ru-RU" sz="2400" dirty="0">
              <a:solidFill>
                <a:srgbClr val="FFFFD5"/>
              </a:solidFill>
            </a:endParaRPr>
          </a:p>
        </p:txBody>
      </p:sp>
      <p:pic>
        <p:nvPicPr>
          <p:cNvPr id="3075" name="Picture 3"/>
          <p:cNvPicPr>
            <a:picLocks noChangeAspect="1" noChangeArrowheads="1"/>
          </p:cNvPicPr>
          <p:nvPr/>
        </p:nvPicPr>
        <p:blipFill>
          <a:blip r:embed="rId2"/>
          <a:srcRect/>
          <a:stretch>
            <a:fillRect/>
          </a:stretch>
        </p:blipFill>
        <p:spPr bwMode="auto">
          <a:xfrm>
            <a:off x="3632800" y="3000372"/>
            <a:ext cx="5439794" cy="1928826"/>
          </a:xfrm>
          <a:prstGeom prst="rect">
            <a:avLst/>
          </a:prstGeom>
          <a:noFill/>
          <a:ln w="9525">
            <a:noFill/>
            <a:miter lim="800000"/>
            <a:headEnd/>
            <a:tailEnd/>
          </a:ln>
          <a:effectLst/>
        </p:spPr>
      </p:pic>
      <p:cxnSp>
        <p:nvCxnSpPr>
          <p:cNvPr id="20" name="Прямая со стрелкой 19"/>
          <p:cNvCxnSpPr/>
          <p:nvPr/>
        </p:nvCxnSpPr>
        <p:spPr>
          <a:xfrm rot="10800000" flipV="1">
            <a:off x="5638865" y="2857496"/>
            <a:ext cx="642148" cy="35798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5" name="Прямая со стрелкой 24"/>
          <p:cNvCxnSpPr/>
          <p:nvPr/>
        </p:nvCxnSpPr>
        <p:spPr>
          <a:xfrm rot="16200000" flipH="1">
            <a:off x="4495063" y="3929860"/>
            <a:ext cx="858050" cy="28495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6" name="Прямая со стрелкой 35"/>
          <p:cNvCxnSpPr/>
          <p:nvPr/>
        </p:nvCxnSpPr>
        <p:spPr>
          <a:xfrm rot="5400000">
            <a:off x="4673660" y="3821911"/>
            <a:ext cx="1358115" cy="793"/>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pic>
        <p:nvPicPr>
          <p:cNvPr id="3076" name="Picture 4" descr="C:\Users\user\Desktop\5.gif"/>
          <p:cNvPicPr>
            <a:picLocks noChangeAspect="1" noChangeArrowheads="1" noCrop="1"/>
          </p:cNvPicPr>
          <p:nvPr/>
        </p:nvPicPr>
        <p:blipFill>
          <a:blip r:embed="rId3"/>
          <a:srcRect/>
          <a:stretch>
            <a:fillRect/>
          </a:stretch>
        </p:blipFill>
        <p:spPr bwMode="auto">
          <a:xfrm>
            <a:off x="849294" y="2900365"/>
            <a:ext cx="2722574" cy="2100271"/>
          </a:xfrm>
          <a:prstGeom prst="rect">
            <a:avLst/>
          </a:prstGeom>
          <a:noFill/>
        </p:spPr>
      </p:pic>
      <p:sp>
        <p:nvSpPr>
          <p:cNvPr id="11" name="Rectangle 15"/>
          <p:cNvSpPr>
            <a:spLocks noChangeArrowheads="1"/>
          </p:cNvSpPr>
          <p:nvPr/>
        </p:nvSpPr>
        <p:spPr bwMode="auto">
          <a:xfrm>
            <a:off x="71406" y="3357562"/>
            <a:ext cx="1071570" cy="857256"/>
          </a:xfrm>
          <a:prstGeom prst="rect">
            <a:avLst/>
          </a:prstGeom>
          <a:noFill/>
          <a:ln w="9525">
            <a:noFill/>
            <a:miter lim="800000"/>
            <a:headEnd/>
            <a:tailEnd/>
          </a:ln>
          <a:effectLst/>
        </p:spPr>
        <p:txBody>
          <a:bodyPr/>
          <a:lstStyle/>
          <a:p>
            <a:pPr marL="342900" indent="-342900">
              <a:lnSpc>
                <a:spcPct val="150000"/>
              </a:lnSpc>
              <a:spcBef>
                <a:spcPct val="20000"/>
              </a:spcBef>
            </a:pPr>
            <a:endParaRPr lang="en-US" sz="1500" dirty="0" smtClean="0">
              <a:latin typeface="Tahoma" pitchFamily="34" charset="0"/>
              <a:ea typeface="Tahoma" pitchFamily="34" charset="0"/>
              <a:cs typeface="Tahoma" pitchFamily="34" charset="0"/>
            </a:endParaRPr>
          </a:p>
          <a:p>
            <a:pPr marL="342900" indent="-342900">
              <a:lnSpc>
                <a:spcPct val="150000"/>
              </a:lnSpc>
              <a:spcBef>
                <a:spcPct val="20000"/>
              </a:spcBef>
            </a:pPr>
            <a:r>
              <a:rPr lang="en-US" sz="1500" dirty="0" smtClean="0">
                <a:latin typeface="Tahoma" pitchFamily="34" charset="0"/>
                <a:ea typeface="Tahoma" pitchFamily="34" charset="0"/>
                <a:cs typeface="Tahoma" pitchFamily="34" charset="0"/>
              </a:rPr>
              <a:t>½ I   —</a:t>
            </a:r>
          </a:p>
          <a:p>
            <a:pPr marL="342900" indent="-342900">
              <a:lnSpc>
                <a:spcPct val="90000"/>
              </a:lnSpc>
              <a:spcBef>
                <a:spcPct val="20000"/>
              </a:spcBef>
            </a:pPr>
            <a:endParaRPr lang="en-US" sz="1500" dirty="0" smtClean="0">
              <a:latin typeface="+mj-lt"/>
            </a:endParaRPr>
          </a:p>
        </p:txBody>
      </p:sp>
      <p:sp>
        <p:nvSpPr>
          <p:cNvPr id="12" name="Прямоугольник 11"/>
          <p:cNvSpPr/>
          <p:nvPr/>
        </p:nvSpPr>
        <p:spPr>
          <a:xfrm>
            <a:off x="4929190" y="5143512"/>
            <a:ext cx="2750176" cy="400110"/>
          </a:xfrm>
          <a:prstGeom prst="rect">
            <a:avLst/>
          </a:prstGeom>
        </p:spPr>
        <p:txBody>
          <a:bodyPr wrap="none">
            <a:spAutoFit/>
          </a:bodyPr>
          <a:lstStyle/>
          <a:p>
            <a:r>
              <a:rPr lang="en-US" sz="2000" b="1" dirty="0" smtClean="0"/>
              <a:t>peak-to-peak amplitude</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cxnSp>
        <p:nvCxnSpPr>
          <p:cNvPr id="4" name="Прямая соединительная линия 3"/>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667041" y="285728"/>
            <a:ext cx="3381118" cy="461665"/>
          </a:xfrm>
          <a:prstGeom prst="rect">
            <a:avLst/>
          </a:prstGeom>
          <a:noFill/>
        </p:spPr>
        <p:txBody>
          <a:bodyPr wrap="none" rtlCol="0">
            <a:spAutoFit/>
          </a:bodyPr>
          <a:lstStyle/>
          <a:p>
            <a:r>
              <a:rPr lang="en-US" sz="2400" b="1" dirty="0" smtClean="0">
                <a:solidFill>
                  <a:srgbClr val="FFFFD5"/>
                </a:solidFill>
              </a:rPr>
              <a:t>Peak-to-peak amplitudes</a:t>
            </a:r>
            <a:endParaRPr lang="ru-RU" sz="2400" dirty="0">
              <a:solidFill>
                <a:srgbClr val="FFFFD5"/>
              </a:solidFill>
            </a:endParaRPr>
          </a:p>
        </p:txBody>
      </p:sp>
      <p:sp>
        <p:nvSpPr>
          <p:cNvPr id="11" name="TextBox 10"/>
          <p:cNvSpPr txBox="1"/>
          <p:nvPr/>
        </p:nvSpPr>
        <p:spPr>
          <a:xfrm>
            <a:off x="1714480" y="3500438"/>
            <a:ext cx="2714644" cy="769441"/>
          </a:xfrm>
          <a:prstGeom prst="rect">
            <a:avLst/>
          </a:prstGeom>
          <a:noFill/>
        </p:spPr>
        <p:txBody>
          <a:bodyPr wrap="square" rtlCol="0">
            <a:spAutoFit/>
          </a:bodyPr>
          <a:lstStyle/>
          <a:p>
            <a:r>
              <a:rPr lang="en-US" sz="2200" b="1" dirty="0" smtClean="0"/>
              <a:t>Si I	</a:t>
            </a:r>
            <a:r>
              <a:rPr lang="en-US" sz="2200" dirty="0" smtClean="0"/>
              <a:t>9</a:t>
            </a:r>
            <a:r>
              <a:rPr lang="en-US" sz="2200" dirty="0" smtClean="0"/>
              <a:t>–12 </a:t>
            </a:r>
            <a:r>
              <a:rPr lang="en-US" sz="2200" dirty="0" err="1" smtClean="0"/>
              <a:t>mÅ</a:t>
            </a:r>
            <a:endParaRPr lang="en-US" sz="2200" b="1" dirty="0" smtClean="0"/>
          </a:p>
          <a:p>
            <a:r>
              <a:rPr lang="en-US" sz="2200" b="1" dirty="0" err="1" smtClean="0"/>
              <a:t>Ba</a:t>
            </a:r>
            <a:r>
              <a:rPr lang="en-US" sz="2200" b="1" dirty="0" smtClean="0"/>
              <a:t> II	</a:t>
            </a:r>
            <a:r>
              <a:rPr lang="en-US" sz="2200" dirty="0" smtClean="0"/>
              <a:t>2–5 </a:t>
            </a:r>
            <a:r>
              <a:rPr lang="en-US" sz="2200" dirty="0" err="1" smtClean="0"/>
              <a:t>mÅ</a:t>
            </a:r>
            <a:endParaRPr lang="ru-RU" sz="2200" b="1" dirty="0"/>
          </a:p>
        </p:txBody>
      </p:sp>
      <p:sp>
        <p:nvSpPr>
          <p:cNvPr id="6" name="TextBox 5"/>
          <p:cNvSpPr txBox="1"/>
          <p:nvPr/>
        </p:nvSpPr>
        <p:spPr>
          <a:xfrm>
            <a:off x="4643438" y="3500438"/>
            <a:ext cx="2714644" cy="769441"/>
          </a:xfrm>
          <a:prstGeom prst="rect">
            <a:avLst/>
          </a:prstGeom>
          <a:noFill/>
        </p:spPr>
        <p:txBody>
          <a:bodyPr wrap="square" rtlCol="0">
            <a:spAutoFit/>
          </a:bodyPr>
          <a:lstStyle/>
          <a:p>
            <a:r>
              <a:rPr lang="en-US" sz="2200" b="1" dirty="0" smtClean="0"/>
              <a:t>H</a:t>
            </a:r>
            <a:r>
              <a:rPr lang="el-GR" sz="2200" b="1" dirty="0" smtClean="0"/>
              <a:t>α</a:t>
            </a:r>
            <a:r>
              <a:rPr lang="en-US" sz="2200" b="1" dirty="0" smtClean="0"/>
              <a:t>	</a:t>
            </a:r>
            <a:r>
              <a:rPr lang="en-US" sz="2200" dirty="0" smtClean="0"/>
              <a:t>20–50 </a:t>
            </a:r>
            <a:r>
              <a:rPr lang="en-US" sz="2200" dirty="0" err="1" smtClean="0"/>
              <a:t>mÅ</a:t>
            </a:r>
            <a:endParaRPr lang="en-US" sz="2200" b="1" dirty="0" smtClean="0"/>
          </a:p>
          <a:p>
            <a:r>
              <a:rPr lang="en-US" sz="2200" b="1" dirty="0" smtClean="0"/>
              <a:t>He I	</a:t>
            </a:r>
            <a:r>
              <a:rPr lang="en-US" sz="2200" dirty="0" smtClean="0"/>
              <a:t>40–70 </a:t>
            </a:r>
            <a:r>
              <a:rPr lang="en-US" sz="2200" dirty="0" err="1" smtClean="0"/>
              <a:t>mÅ</a:t>
            </a:r>
            <a:endParaRPr lang="ru-RU" sz="2200" b="1" dirty="0"/>
          </a:p>
        </p:txBody>
      </p:sp>
      <p:sp>
        <p:nvSpPr>
          <p:cNvPr id="7" name="TextBox 6"/>
          <p:cNvSpPr txBox="1"/>
          <p:nvPr/>
        </p:nvSpPr>
        <p:spPr>
          <a:xfrm>
            <a:off x="1714480" y="2855237"/>
            <a:ext cx="2000264" cy="430887"/>
          </a:xfrm>
          <a:prstGeom prst="rect">
            <a:avLst/>
          </a:prstGeom>
          <a:noFill/>
        </p:spPr>
        <p:txBody>
          <a:bodyPr wrap="square" rtlCol="0">
            <a:spAutoFit/>
          </a:bodyPr>
          <a:lstStyle/>
          <a:p>
            <a:r>
              <a:rPr lang="en-US" sz="2200" b="1" u="sng" dirty="0" smtClean="0"/>
              <a:t>Photosphere</a:t>
            </a:r>
            <a:endParaRPr lang="ru-RU" sz="2200" b="1" u="sng" dirty="0"/>
          </a:p>
        </p:txBody>
      </p:sp>
      <p:sp>
        <p:nvSpPr>
          <p:cNvPr id="8" name="TextBox 7"/>
          <p:cNvSpPr txBox="1"/>
          <p:nvPr/>
        </p:nvSpPr>
        <p:spPr>
          <a:xfrm>
            <a:off x="4652962" y="2857496"/>
            <a:ext cx="2133616" cy="430887"/>
          </a:xfrm>
          <a:prstGeom prst="rect">
            <a:avLst/>
          </a:prstGeom>
          <a:noFill/>
        </p:spPr>
        <p:txBody>
          <a:bodyPr wrap="square" rtlCol="0">
            <a:spAutoFit/>
          </a:bodyPr>
          <a:lstStyle/>
          <a:p>
            <a:r>
              <a:rPr lang="en-US" sz="2200" b="1" u="sng" dirty="0" smtClean="0"/>
              <a:t>Chromosphere</a:t>
            </a:r>
            <a:endParaRPr lang="ru-RU" sz="2200" b="1" u="sn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0" y="0"/>
            <a:ext cx="9144000" cy="1000108"/>
          </a:xfrm>
          <a:prstGeom prst="rect">
            <a:avLst/>
          </a:prstGeom>
          <a:solidFill>
            <a:srgbClr val="47375B"/>
          </a:solidFill>
          <a:ln w="9525">
            <a:noFill/>
            <a:miter lim="800000"/>
            <a:headEnd/>
            <a:tailEnd/>
          </a:ln>
          <a:effectLst/>
        </p:spPr>
        <p:txBody>
          <a:bodyPr wrap="none" anchor="ctr"/>
          <a:lstStyle/>
          <a:p>
            <a:endParaRPr lang="ru-RU" dirty="0"/>
          </a:p>
        </p:txBody>
      </p:sp>
      <p:sp>
        <p:nvSpPr>
          <p:cNvPr id="5" name="Стрелка вниз 4"/>
          <p:cNvSpPr/>
          <p:nvPr/>
        </p:nvSpPr>
        <p:spPr>
          <a:xfrm>
            <a:off x="7358082" y="1000108"/>
            <a:ext cx="928694" cy="357190"/>
          </a:xfrm>
          <a:prstGeom prst="downArrow">
            <a:avLst>
              <a:gd name="adj1" fmla="val 0"/>
              <a:gd name="adj2" fmla="val 118750"/>
            </a:avLst>
          </a:prstGeom>
          <a:solidFill>
            <a:srgbClr val="473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 name="Прямая соединительная линия 5"/>
          <p:cNvCxnSpPr/>
          <p:nvPr/>
        </p:nvCxnSpPr>
        <p:spPr>
          <a:xfrm rot="5400000">
            <a:off x="320645" y="534967"/>
            <a:ext cx="500066" cy="1588"/>
          </a:xfrm>
          <a:prstGeom prst="line">
            <a:avLst/>
          </a:prstGeom>
          <a:ln w="19050"/>
        </p:spPr>
        <p:style>
          <a:lnRef idx="1">
            <a:schemeClr val="accent6"/>
          </a:lnRef>
          <a:fillRef idx="0">
            <a:schemeClr val="accent6"/>
          </a:fillRef>
          <a:effectRef idx="0">
            <a:schemeClr val="accent6"/>
          </a:effectRef>
          <a:fontRef idx="minor">
            <a:schemeClr val="tx1"/>
          </a:fontRef>
        </p:style>
      </p:cxnSp>
      <p:sp>
        <p:nvSpPr>
          <p:cNvPr id="7" name="TextBox 6"/>
          <p:cNvSpPr txBox="1"/>
          <p:nvPr/>
        </p:nvSpPr>
        <p:spPr>
          <a:xfrm>
            <a:off x="357158" y="3500438"/>
            <a:ext cx="8501122" cy="430887"/>
          </a:xfrm>
          <a:prstGeom prst="rect">
            <a:avLst/>
          </a:prstGeom>
          <a:noFill/>
        </p:spPr>
        <p:txBody>
          <a:bodyPr wrap="square" rtlCol="0">
            <a:spAutoFit/>
          </a:bodyPr>
          <a:lstStyle/>
          <a:p>
            <a:pPr algn="ctr"/>
            <a:r>
              <a:rPr lang="en-US" sz="2200" b="1" dirty="0" smtClean="0"/>
              <a:t>Do these oscillations result from temperature variations</a:t>
            </a:r>
            <a:r>
              <a:rPr lang="ru-RU" sz="2200" b="1" dirty="0" smtClean="0"/>
              <a:t>?</a:t>
            </a:r>
            <a:endParaRPr lang="ru-RU" sz="2200" b="1" dirty="0"/>
          </a:p>
        </p:txBody>
      </p:sp>
      <p:sp>
        <p:nvSpPr>
          <p:cNvPr id="11" name="TextBox 10"/>
          <p:cNvSpPr txBox="1"/>
          <p:nvPr/>
        </p:nvSpPr>
        <p:spPr>
          <a:xfrm>
            <a:off x="667041" y="285728"/>
            <a:ext cx="1103507" cy="461665"/>
          </a:xfrm>
          <a:prstGeom prst="rect">
            <a:avLst/>
          </a:prstGeom>
          <a:noFill/>
        </p:spPr>
        <p:txBody>
          <a:bodyPr wrap="none" rtlCol="0">
            <a:spAutoFit/>
          </a:bodyPr>
          <a:lstStyle/>
          <a:p>
            <a:r>
              <a:rPr lang="en-US" sz="2400" b="1" dirty="0" smtClean="0">
                <a:solidFill>
                  <a:srgbClr val="FFFFD5"/>
                </a:solidFill>
              </a:rPr>
              <a:t>Results</a:t>
            </a:r>
            <a:endParaRPr lang="ru-RU" sz="2400" dirty="0">
              <a:solidFill>
                <a:srgbClr val="FFFFD5"/>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4456</TotalTime>
  <Words>657</Words>
  <PresentationFormat>Экран (4:3)</PresentationFormat>
  <Paragraphs>118</Paragraphs>
  <Slides>25</Slides>
  <Notes>21</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Максим</dc:creator>
  <cp:lastModifiedBy>Andrey</cp:lastModifiedBy>
  <cp:revision>229</cp:revision>
  <dcterms:created xsi:type="dcterms:W3CDTF">2016-09-12T03:20:03Z</dcterms:created>
  <dcterms:modified xsi:type="dcterms:W3CDTF">2017-09-17T10:04:44Z</dcterms:modified>
</cp:coreProperties>
</file>