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kv" ContentType="video/unknown"/>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57" r:id="rId4"/>
    <p:sldId id="275" r:id="rId5"/>
    <p:sldId id="258" r:id="rId6"/>
    <p:sldId id="262" r:id="rId7"/>
    <p:sldId id="276" r:id="rId8"/>
    <p:sldId id="260" r:id="rId9"/>
    <p:sldId id="277" r:id="rId10"/>
    <p:sldId id="263" r:id="rId11"/>
    <p:sldId id="278" r:id="rId12"/>
    <p:sldId id="261" r:id="rId13"/>
    <p:sldId id="279" r:id="rId14"/>
    <p:sldId id="264" r:id="rId15"/>
    <p:sldId id="280" r:id="rId16"/>
    <p:sldId id="265" r:id="rId17"/>
    <p:sldId id="266" r:id="rId18"/>
    <p:sldId id="267" r:id="rId19"/>
    <p:sldId id="268" r:id="rId20"/>
    <p:sldId id="272" r:id="rId21"/>
    <p:sldId id="269" r:id="rId22"/>
    <p:sldId id="285" r:id="rId23"/>
    <p:sldId id="286" r:id="rId24"/>
    <p:sldId id="281"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81988" autoAdjust="0"/>
  </p:normalViewPr>
  <p:slideViewPr>
    <p:cSldViewPr snapToGrid="0">
      <p:cViewPr varScale="1">
        <p:scale>
          <a:sx n="94" d="100"/>
          <a:sy n="94" d="100"/>
        </p:scale>
        <p:origin x="-1944" y="-96"/>
      </p:cViewPr>
      <p:guideLst>
        <p:guide orient="horz" pos="2160"/>
        <p:guide pos="2880"/>
      </p:guideLst>
    </p:cSldViewPr>
  </p:slideViewPr>
  <p:notesTextViewPr>
    <p:cViewPr>
      <p:scale>
        <a:sx n="1" d="1"/>
        <a:sy n="1" d="1"/>
      </p:scale>
      <p:origin x="0" y="0"/>
    </p:cViewPr>
  </p:notesTextViewPr>
  <p:notesViewPr>
    <p:cSldViewPr snapToGrid="0">
      <p:cViewPr varScale="1">
        <p:scale>
          <a:sx n="57" d="100"/>
          <a:sy n="57" d="100"/>
        </p:scale>
        <p:origin x="2333"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50C52-6DDC-4439-9AAC-22E881365A44}" type="datetimeFigureOut">
              <a:rPr lang="ru-RU" smtClean="0"/>
              <a:t>06.10.2017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88CE5-5386-4030-AEEE-F1427A0A4B77}" type="slidenum">
              <a:rPr lang="ru-RU" smtClean="0"/>
              <a:t>‹#›</a:t>
            </a:fld>
            <a:endParaRPr lang="ru-RU"/>
          </a:p>
        </p:txBody>
      </p:sp>
    </p:spTree>
    <p:extLst>
      <p:ext uri="{BB962C8B-B14F-4D97-AF65-F5344CB8AC3E}">
        <p14:creationId xmlns:p14="http://schemas.microsoft.com/office/powerpoint/2010/main" val="6808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First of all I would like to thank David Pascoe, who made a great talk on Monday. He</a:t>
            </a:r>
            <a:r>
              <a:rPr lang="en-US" baseline="0" dirty="0" smtClean="0"/>
              <a:t> left me not so much to add on the topic, but I’ll try. Also I will show one mathematical trick that may improve MHD simulations in </a:t>
            </a:r>
            <a:r>
              <a:rPr lang="en-US" baseline="0" dirty="0" err="1" smtClean="0"/>
              <a:t>Lagrangian</a:t>
            </a:r>
            <a:r>
              <a:rPr lang="en-US" baseline="0" dirty="0" smtClean="0"/>
              <a:t> coordinates. The spirit of this trick hides in the word Inversed in the title.</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a:t>
            </a:fld>
            <a:endParaRPr lang="ru-RU"/>
          </a:p>
        </p:txBody>
      </p:sp>
    </p:spTree>
    <p:extLst>
      <p:ext uri="{BB962C8B-B14F-4D97-AF65-F5344CB8AC3E}">
        <p14:creationId xmlns:p14="http://schemas.microsoft.com/office/powerpoint/2010/main" val="290144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a:t>
            </a:r>
            <a:r>
              <a:rPr lang="en-US" baseline="0" dirty="0" smtClean="0"/>
              <a:t> is a mathematical definition of a given principle. We start from the same parcel trajectory, but this time instead of fixing the initial coordinates of a parcel we fix the current coordinates. As a result we obtain the following equation. So in this case all the dynamics is defined by the motion of initial coordinates. The cool thing now is that you have the trajectories and you are at rest, so you can you use whatever equations you want – either </a:t>
            </a:r>
            <a:r>
              <a:rPr lang="en-US" baseline="0" dirty="0" err="1" smtClean="0"/>
              <a:t>Lagrangian</a:t>
            </a:r>
            <a:r>
              <a:rPr lang="en-US" baseline="0" dirty="0" smtClean="0"/>
              <a:t> or Eulerian.</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12</a:t>
            </a:fld>
            <a:endParaRPr lang="ru-RU"/>
          </a:p>
        </p:txBody>
      </p:sp>
    </p:spTree>
    <p:extLst>
      <p:ext uri="{BB962C8B-B14F-4D97-AF65-F5344CB8AC3E}">
        <p14:creationId xmlns:p14="http://schemas.microsoft.com/office/powerpoint/2010/main" val="329791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About</a:t>
            </a:r>
            <a:r>
              <a:rPr lang="en-US" baseline="0" dirty="0" smtClean="0"/>
              <a:t> truncation errors!</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13</a:t>
            </a:fld>
            <a:endParaRPr lang="ru-RU"/>
          </a:p>
        </p:txBody>
      </p:sp>
    </p:spTree>
    <p:extLst>
      <p:ext uri="{BB962C8B-B14F-4D97-AF65-F5344CB8AC3E}">
        <p14:creationId xmlns:p14="http://schemas.microsoft.com/office/powerpoint/2010/main" val="38548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is a well</a:t>
            </a:r>
            <a:r>
              <a:rPr lang="en-US" baseline="0" dirty="0" smtClean="0"/>
              <a:t> known test, called Sod’s test. It considers the dynamical response of the system to a jump in density and pressure.</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16</a:t>
            </a:fld>
            <a:endParaRPr lang="ru-RU"/>
          </a:p>
        </p:txBody>
      </p:sp>
    </p:spTree>
    <p:extLst>
      <p:ext uri="{BB962C8B-B14F-4D97-AF65-F5344CB8AC3E}">
        <p14:creationId xmlns:p14="http://schemas.microsoft.com/office/powerpoint/2010/main" val="306503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problem has a theoretical solution,</a:t>
            </a:r>
            <a:r>
              <a:rPr lang="en-US" baseline="0" dirty="0" smtClean="0"/>
              <a:t> depicted on this slide. So we see that this jump in parameters to produce a complex picture, which represents the result of propagation of 3 types of waves: first is the shock wave which has the fastest way, than follows so called contact discontinuity in which there is no jump in pressure and velocity (just density), and the third is rarefaction wave that propagates in the opposite direction.</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17</a:t>
            </a:fld>
            <a:endParaRPr lang="ru-RU"/>
          </a:p>
        </p:txBody>
      </p:sp>
    </p:spTree>
    <p:extLst>
      <p:ext uri="{BB962C8B-B14F-4D97-AF65-F5344CB8AC3E}">
        <p14:creationId xmlns:p14="http://schemas.microsoft.com/office/powerpoint/2010/main" val="391137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is the comparison between theory and simulations. We see</a:t>
            </a:r>
            <a:r>
              <a:rPr lang="en-US" baseline="0" dirty="0" smtClean="0"/>
              <a:t> perfect correspondence in all parameters.</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21</a:t>
            </a:fld>
            <a:endParaRPr lang="ru-RU"/>
          </a:p>
        </p:txBody>
      </p:sp>
    </p:spTree>
    <p:extLst>
      <p:ext uri="{BB962C8B-B14F-4D97-AF65-F5344CB8AC3E}">
        <p14:creationId xmlns:p14="http://schemas.microsoft.com/office/powerpoint/2010/main" val="171374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Before I start I want to present</a:t>
            </a:r>
            <a:r>
              <a:rPr lang="en-US" baseline="0" dirty="0" smtClean="0"/>
              <a:t> you information concerning the technical part of my work. I run my code on a simple PC with an average configuration. The code is partially written in Python, partially on C. I use OpenCL for GPGPU to accelerate the computations. For example the computation time for 3d simulations that I will show you at the end of my talk amounts to approximately 15 minutes. Furthermore all the source code will be soon available on my </a:t>
            </a:r>
            <a:r>
              <a:rPr lang="en-US" baseline="0" dirty="0" err="1" smtClean="0"/>
              <a:t>github</a:t>
            </a:r>
            <a:r>
              <a:rPr lang="en-US" baseline="0" dirty="0" smtClean="0"/>
              <a:t> account.</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2</a:t>
            </a:fld>
            <a:endParaRPr lang="ru-RU"/>
          </a:p>
        </p:txBody>
      </p:sp>
    </p:spTree>
    <p:extLst>
      <p:ext uri="{BB962C8B-B14F-4D97-AF65-F5344CB8AC3E}">
        <p14:creationId xmlns:p14="http://schemas.microsoft.com/office/powerpoint/2010/main" val="14595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 here is the system</a:t>
            </a:r>
            <a:r>
              <a:rPr lang="en-US" baseline="0" dirty="0" smtClean="0"/>
              <a:t> of MHD equations. For now lets constrain ourselves on an ideal case, that is we neglect the source terms, field dissipation and thermal conduction. Before we proceed to solve this equations numerical I should emphasize one important thing. The form of equations is not conservative and is not convenient for </a:t>
            </a:r>
            <a:r>
              <a:rPr lang="en-US" baseline="0" dirty="0" err="1" smtClean="0"/>
              <a:t>numerics</a:t>
            </a:r>
            <a:r>
              <a:rPr lang="en-US" baseline="0" dirty="0" smtClean="0"/>
              <a:t>. So if we start to derive the numerical scheme right from these equations, we will probably fail, as it will be inconsistent. Hence first of all we should derive an appropriate form to do </a:t>
            </a:r>
            <a:r>
              <a:rPr lang="en-US" baseline="0" dirty="0" err="1" smtClean="0"/>
              <a:t>numerics</a:t>
            </a:r>
            <a:r>
              <a:rPr lang="en-US" baseline="0" dirty="0" smtClean="0"/>
              <a:t>.</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3</a:t>
            </a:fld>
            <a:endParaRPr lang="ru-RU"/>
          </a:p>
        </p:txBody>
      </p:sp>
    </p:spTree>
    <p:extLst>
      <p:ext uri="{BB962C8B-B14F-4D97-AF65-F5344CB8AC3E}">
        <p14:creationId xmlns:p14="http://schemas.microsoft.com/office/powerpoint/2010/main" val="404752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First, I’d like to introduce the conservative</a:t>
            </a:r>
            <a:r>
              <a:rPr lang="en-US" baseline="0" dirty="0" smtClean="0"/>
              <a:t> </a:t>
            </a:r>
            <a:r>
              <a:rPr lang="en-US" dirty="0" smtClean="0"/>
              <a:t>Eulerian</a:t>
            </a:r>
            <a:r>
              <a:rPr lang="en-US" baseline="0" dirty="0" smtClean="0"/>
              <a:t> form of the equations. </a:t>
            </a:r>
            <a:r>
              <a:rPr lang="en-US" dirty="0" smtClean="0"/>
              <a:t>The Eulerian approach can be well described by a picture of a man (an observer) sitting on a bank of a river and looking at passing boats. So in the Eulerian viewpoint we consider how fluid properties vary in time</a:t>
            </a:r>
            <a:r>
              <a:rPr lang="en-US" baseline="0" dirty="0" smtClean="0"/>
              <a:t> </a:t>
            </a:r>
            <a:r>
              <a:rPr lang="en-US" dirty="0" smtClean="0"/>
              <a:t>at a point that is fixed in space.</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4</a:t>
            </a:fld>
            <a:endParaRPr lang="ru-RU"/>
          </a:p>
        </p:txBody>
      </p:sp>
    </p:spTree>
    <p:extLst>
      <p:ext uri="{BB962C8B-B14F-4D97-AF65-F5344CB8AC3E}">
        <p14:creationId xmlns:p14="http://schemas.microsoft.com/office/powerpoint/2010/main" val="380600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form of these equations is almost ideal, since all the equations represent an advection form, where the change of parameters is defined by fluxes. This allows to construct conservative scheme with respect to mass, momentum and total energy. But you can’t say so about magnetic field as the last equation in the system does not necessarily conserve zero divergence of the field.</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5</a:t>
            </a:fld>
            <a:endParaRPr lang="ru-RU"/>
          </a:p>
        </p:txBody>
      </p:sp>
    </p:spTree>
    <p:extLst>
      <p:ext uri="{BB962C8B-B14F-4D97-AF65-F5344CB8AC3E}">
        <p14:creationId xmlns:p14="http://schemas.microsoft.com/office/powerpoint/2010/main" val="385507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a:t>
            </a:r>
            <a:r>
              <a:rPr lang="en-US" sz="1200" b="0" i="0" u="none" strike="noStrike" kern="1200" baseline="0" dirty="0" err="1" smtClean="0">
                <a:solidFill>
                  <a:schemeClr val="tx1"/>
                </a:solidFill>
                <a:latin typeface="+mn-lt"/>
                <a:ea typeface="+mn-ea"/>
                <a:cs typeface="+mn-cs"/>
              </a:rPr>
              <a:t>Lagrangian</a:t>
            </a:r>
            <a:r>
              <a:rPr lang="en-US" sz="1200" b="0" i="0" u="none" strike="noStrike" kern="1200" baseline="0" dirty="0" smtClean="0">
                <a:solidFill>
                  <a:schemeClr val="tx1"/>
                </a:solidFill>
                <a:latin typeface="+mn-lt"/>
                <a:ea typeface="+mn-ea"/>
                <a:cs typeface="+mn-cs"/>
              </a:rPr>
              <a:t> viewpoint we consider how fluid properties vary in time at a point that moves with the fluid, so the observer this time sits on moving boat.</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7</a:t>
            </a:fld>
            <a:endParaRPr lang="ru-RU"/>
          </a:p>
        </p:txBody>
      </p:sp>
    </p:spTree>
    <p:extLst>
      <p:ext uri="{BB962C8B-B14F-4D97-AF65-F5344CB8AC3E}">
        <p14:creationId xmlns:p14="http://schemas.microsoft.com/office/powerpoint/2010/main" val="322189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one important thing we can do while we are on a boat is to calculate our trajectory</a:t>
            </a:r>
            <a:r>
              <a:rPr lang="en-US" baseline="0" dirty="0" smtClean="0"/>
              <a:t> as follows.</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8</a:t>
            </a:fld>
            <a:endParaRPr lang="ru-RU"/>
          </a:p>
        </p:txBody>
      </p:sp>
    </p:spTree>
    <p:extLst>
      <p:ext uri="{BB962C8B-B14F-4D97-AF65-F5344CB8AC3E}">
        <p14:creationId xmlns:p14="http://schemas.microsoft.com/office/powerpoint/2010/main" val="271642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main advantage of this</a:t>
            </a:r>
            <a:r>
              <a:rPr lang="en-US" baseline="0" dirty="0" smtClean="0"/>
              <a:t> form is that the field equation now automatically conserves the </a:t>
            </a:r>
            <a:r>
              <a:rPr lang="en-US" baseline="0" smtClean="0"/>
              <a:t>divergence. </a:t>
            </a:r>
            <a:r>
              <a:rPr lang="en-US" smtClean="0"/>
              <a:t>The </a:t>
            </a:r>
            <a:r>
              <a:rPr lang="en-US" dirty="0" smtClean="0"/>
              <a:t>main disadvantage of this method lies</a:t>
            </a:r>
            <a:r>
              <a:rPr lang="en-US" baseline="0" dirty="0" smtClean="0"/>
              <a:t> in the second equation, which is written for non-conservable parameter – velocity. Moreover the energy equation was substituted with adiabatic law which also does not guarantee to save the total energy.</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9</a:t>
            </a:fld>
            <a:endParaRPr lang="ru-RU"/>
          </a:p>
        </p:txBody>
      </p:sp>
    </p:spTree>
    <p:extLst>
      <p:ext uri="{BB962C8B-B14F-4D97-AF65-F5344CB8AC3E}">
        <p14:creationId xmlns:p14="http://schemas.microsoft.com/office/powerpoint/2010/main" val="172015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And now</a:t>
            </a:r>
            <a:r>
              <a:rPr lang="en-US" baseline="0" dirty="0" smtClean="0"/>
              <a:t> I introduce an approach that I called the “Inversed </a:t>
            </a:r>
            <a:r>
              <a:rPr lang="en-US" baseline="0" dirty="0" err="1" smtClean="0"/>
              <a:t>Lagrangian</a:t>
            </a:r>
            <a:r>
              <a:rPr lang="en-US" baseline="0" dirty="0" smtClean="0"/>
              <a:t> approach”, which could be described by jumping from boat to boat while staying at rest with respect to a bank of a river.</a:t>
            </a:r>
            <a:endParaRPr lang="ru-RU" dirty="0"/>
          </a:p>
        </p:txBody>
      </p:sp>
      <p:sp>
        <p:nvSpPr>
          <p:cNvPr id="4" name="Номер слайда 3"/>
          <p:cNvSpPr>
            <a:spLocks noGrp="1"/>
          </p:cNvSpPr>
          <p:nvPr>
            <p:ph type="sldNum" sz="quarter" idx="10"/>
          </p:nvPr>
        </p:nvSpPr>
        <p:spPr/>
        <p:txBody>
          <a:bodyPr/>
          <a:lstStyle/>
          <a:p>
            <a:fld id="{23C88CE5-5386-4030-AEEE-F1427A0A4B77}" type="slidenum">
              <a:rPr lang="ru-RU" smtClean="0"/>
              <a:t>11</a:t>
            </a:fld>
            <a:endParaRPr lang="ru-RU"/>
          </a:p>
        </p:txBody>
      </p:sp>
    </p:spTree>
    <p:extLst>
      <p:ext uri="{BB962C8B-B14F-4D97-AF65-F5344CB8AC3E}">
        <p14:creationId xmlns:p14="http://schemas.microsoft.com/office/powerpoint/2010/main" val="91987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7083836-C5E4-43AB-99D7-4A1085F89BF8}" type="datetimeFigureOut">
              <a:rPr lang="ru-RU" smtClean="0"/>
              <a:t>06.10.2017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140325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083836-C5E4-43AB-99D7-4A1085F89BF8}" type="datetimeFigureOut">
              <a:rPr lang="ru-RU" smtClean="0"/>
              <a:t>06.10.2017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288042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083836-C5E4-43AB-99D7-4A1085F89BF8}" type="datetimeFigureOut">
              <a:rPr lang="ru-RU" smtClean="0"/>
              <a:t>06.10.2017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117659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7083836-C5E4-43AB-99D7-4A1085F89BF8}" type="datetimeFigureOut">
              <a:rPr lang="ru-RU" smtClean="0"/>
              <a:t>06.10.2017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342206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083836-C5E4-43AB-99D7-4A1085F89BF8}" type="datetimeFigureOut">
              <a:rPr lang="ru-RU" smtClean="0"/>
              <a:t>06.10.2017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299363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7083836-C5E4-43AB-99D7-4A1085F89BF8}" type="datetimeFigureOut">
              <a:rPr lang="ru-RU" smtClean="0"/>
              <a:t>06.10.2017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254871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7083836-C5E4-43AB-99D7-4A1085F89BF8}" type="datetimeFigureOut">
              <a:rPr lang="ru-RU" smtClean="0"/>
              <a:t>06.10.2017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24108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7083836-C5E4-43AB-99D7-4A1085F89BF8}" type="datetimeFigureOut">
              <a:rPr lang="ru-RU" smtClean="0"/>
              <a:t>06.10.2017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107707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83836-C5E4-43AB-99D7-4A1085F89BF8}" type="datetimeFigureOut">
              <a:rPr lang="ru-RU" smtClean="0"/>
              <a:t>06.10.2017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42146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083836-C5E4-43AB-99D7-4A1085F89BF8}" type="datetimeFigureOut">
              <a:rPr lang="ru-RU" smtClean="0"/>
              <a:t>06.10.2017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245525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083836-C5E4-43AB-99D7-4A1085F89BF8}" type="datetimeFigureOut">
              <a:rPr lang="ru-RU" smtClean="0"/>
              <a:t>06.10.2017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97DEC6-22AE-4CEE-982B-48DDD712F63C}" type="slidenum">
              <a:rPr lang="ru-RU" smtClean="0"/>
              <a:t>‹#›</a:t>
            </a:fld>
            <a:endParaRPr lang="ru-RU"/>
          </a:p>
        </p:txBody>
      </p:sp>
    </p:spTree>
    <p:extLst>
      <p:ext uri="{BB962C8B-B14F-4D97-AF65-F5344CB8AC3E}">
        <p14:creationId xmlns:p14="http://schemas.microsoft.com/office/powerpoint/2010/main" val="366964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83836-C5E4-43AB-99D7-4A1085F89BF8}" type="datetimeFigureOut">
              <a:rPr lang="ru-RU" smtClean="0"/>
              <a:t>06.10.2017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7DEC6-22AE-4CEE-982B-48DDD712F63C}" type="slidenum">
              <a:rPr lang="ru-RU" smtClean="0"/>
              <a:t>‹#›</a:t>
            </a:fld>
            <a:endParaRPr lang="ru-RU"/>
          </a:p>
        </p:txBody>
      </p:sp>
    </p:spTree>
    <p:extLst>
      <p:ext uri="{BB962C8B-B14F-4D97-AF65-F5344CB8AC3E}">
        <p14:creationId xmlns:p14="http://schemas.microsoft.com/office/powerpoint/2010/main" val="733032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kv"/><Relationship Id="rId1" Type="http://schemas.microsoft.com/office/2007/relationships/media" Target="../media/media2.mkv"/><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kv"/><Relationship Id="rId1" Type="http://schemas.microsoft.com/office/2007/relationships/media" Target="../media/media3.mkv"/><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kv"/><Relationship Id="rId1" Type="http://schemas.microsoft.com/office/2007/relationships/media" Target="../media/media4.mkv"/><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95426"/>
            <a:ext cx="7772400" cy="2387600"/>
          </a:xfrm>
        </p:spPr>
        <p:txBody>
          <a:bodyPr>
            <a:normAutofit/>
          </a:bodyPr>
          <a:lstStyle/>
          <a:p>
            <a:r>
              <a:rPr lang="en-US" sz="3600" dirty="0" smtClean="0"/>
              <a:t>Inversed </a:t>
            </a:r>
            <a:r>
              <a:rPr lang="en-US" sz="3600" dirty="0" err="1" smtClean="0"/>
              <a:t>Lagrangian</a:t>
            </a:r>
            <a:r>
              <a:rPr lang="en-US" sz="3600" dirty="0" smtClean="0"/>
              <a:t> approach </a:t>
            </a:r>
            <a:br>
              <a:rPr lang="en-US" sz="3600" dirty="0" smtClean="0"/>
            </a:br>
            <a:r>
              <a:rPr lang="en-US" sz="3600" dirty="0" smtClean="0"/>
              <a:t>for 3D MHD simulations</a:t>
            </a:r>
            <a:endParaRPr lang="ru-RU" sz="3600" dirty="0"/>
          </a:p>
        </p:txBody>
      </p:sp>
      <p:sp>
        <p:nvSpPr>
          <p:cNvPr id="3" name="Подзаголовок 2"/>
          <p:cNvSpPr>
            <a:spLocks noGrp="1"/>
          </p:cNvSpPr>
          <p:nvPr>
            <p:ph type="subTitle" idx="1"/>
          </p:nvPr>
        </p:nvSpPr>
        <p:spPr>
          <a:xfrm>
            <a:off x="1143000" y="2775101"/>
            <a:ext cx="6858000" cy="1655762"/>
          </a:xfrm>
        </p:spPr>
        <p:txBody>
          <a:bodyPr>
            <a:normAutofit/>
          </a:bodyPr>
          <a:lstStyle/>
          <a:p>
            <a:pPr algn="r"/>
            <a:r>
              <a:rPr lang="en-US" sz="2000" dirty="0" smtClean="0"/>
              <a:t>Ulyanov Artem, LPI RAS, Moscow</a:t>
            </a:r>
          </a:p>
          <a:p>
            <a:pPr algn="r"/>
            <a:r>
              <a:rPr lang="en-US" sz="2000" dirty="0"/>
              <a:t>a</a:t>
            </a:r>
            <a:r>
              <a:rPr lang="en-US" sz="2000" dirty="0" smtClean="0"/>
              <a:t>rtem.ulianov@gmail.com</a:t>
            </a:r>
            <a:endParaRPr lang="ru-RU" sz="2000" dirty="0"/>
          </a:p>
        </p:txBody>
      </p:sp>
      <p:sp>
        <p:nvSpPr>
          <p:cNvPr id="4" name="TextBox 3"/>
          <p:cNvSpPr txBox="1"/>
          <p:nvPr/>
        </p:nvSpPr>
        <p:spPr>
          <a:xfrm>
            <a:off x="1630017" y="5740842"/>
            <a:ext cx="6106602" cy="830997"/>
          </a:xfrm>
          <a:prstGeom prst="rect">
            <a:avLst/>
          </a:prstGeom>
          <a:noFill/>
        </p:spPr>
        <p:txBody>
          <a:bodyPr wrap="square" rtlCol="0">
            <a:spAutoFit/>
          </a:bodyPr>
          <a:lstStyle/>
          <a:p>
            <a:pPr algn="ctr"/>
            <a:r>
              <a:rPr lang="en-US" sz="1200" dirty="0" smtClean="0"/>
              <a:t>Russian-British Seminar of Young Scientists “Dynamical plasma processes in the heliosphere: from the Sun to the Earth”</a:t>
            </a:r>
          </a:p>
          <a:p>
            <a:pPr algn="ctr"/>
            <a:endParaRPr lang="en-US" sz="1200" dirty="0" smtClean="0"/>
          </a:p>
          <a:p>
            <a:pPr algn="ctr"/>
            <a:r>
              <a:rPr lang="en-US" sz="1200" dirty="0" smtClean="0"/>
              <a:t>18 - 21 September 2017, Irkutsk, Russia</a:t>
            </a:r>
            <a:endParaRPr lang="ru-RU" sz="1200" dirty="0"/>
          </a:p>
        </p:txBody>
      </p:sp>
    </p:spTree>
    <p:extLst>
      <p:ext uri="{BB962C8B-B14F-4D97-AF65-F5344CB8AC3E}">
        <p14:creationId xmlns:p14="http://schemas.microsoft.com/office/powerpoint/2010/main" val="356008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Lagrangian</a:t>
            </a:r>
            <a:r>
              <a:rPr lang="en-US" dirty="0" smtClean="0"/>
              <a:t> numerical scheme</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609" y="1825625"/>
            <a:ext cx="3736782" cy="4351338"/>
          </a:xfrm>
        </p:spPr>
      </p:pic>
    </p:spTree>
    <p:extLst>
      <p:ext uri="{BB962C8B-B14F-4D97-AF65-F5344CB8AC3E}">
        <p14:creationId xmlns:p14="http://schemas.microsoft.com/office/powerpoint/2010/main" val="401288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85107" y="186735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Inversed </a:t>
            </a:r>
            <a:r>
              <a:rPr lang="en-US" dirty="0" err="1" smtClean="0"/>
              <a:t>Langrangian</a:t>
            </a:r>
            <a:r>
              <a:rPr lang="en-US" dirty="0" smtClean="0"/>
              <a:t> </a:t>
            </a:r>
            <a:r>
              <a:rPr lang="en-US" dirty="0"/>
              <a:t>approach</a:t>
            </a:r>
            <a:endParaRPr lang="ru-RU" dirty="0"/>
          </a:p>
        </p:txBody>
      </p:sp>
      <p:sp>
        <p:nvSpPr>
          <p:cNvPr id="5" name="Объект 2"/>
          <p:cNvSpPr txBox="1">
            <a:spLocks/>
          </p:cNvSpPr>
          <p:nvPr/>
        </p:nvSpPr>
        <p:spPr>
          <a:xfrm>
            <a:off x="1926771" y="3327853"/>
            <a:ext cx="5203372" cy="14836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t>(Here should be an image of a man jumping from boat to boat to stay at rest with respect to a bank of a river)</a:t>
            </a:r>
            <a:endParaRPr lang="ru-RU" dirty="0"/>
          </a:p>
        </p:txBody>
      </p:sp>
    </p:spTree>
    <p:extLst>
      <p:ext uri="{BB962C8B-B14F-4D97-AF65-F5344CB8AC3E}">
        <p14:creationId xmlns:p14="http://schemas.microsoft.com/office/powerpoint/2010/main" val="153287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Inversed </a:t>
            </a:r>
            <a:r>
              <a:rPr lang="en-US" dirty="0" err="1" smtClean="0"/>
              <a:t>Lagrangian</a:t>
            </a:r>
            <a:r>
              <a:rPr lang="en-US" dirty="0" smtClean="0"/>
              <a:t> approach</a:t>
            </a:r>
            <a:endParaRPr lang="ru-RU" dirty="0"/>
          </a:p>
        </p:txBody>
      </p:sp>
      <mc:AlternateContent xmlns:mc="http://schemas.openxmlformats.org/markup-compatibility/2006" xmlns:a14="http://schemas.microsoft.com/office/drawing/2010/main">
        <mc:Choice Requires="a14">
          <p:sp>
            <p:nvSpPr>
              <p:cNvPr id="7" name="TextBox 6"/>
              <p:cNvSpPr txBox="1"/>
              <p:nvPr/>
            </p:nvSpPr>
            <p:spPr>
              <a:xfrm>
                <a:off x="2278337" y="2500986"/>
                <a:ext cx="4587325" cy="1744067"/>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𝑿</m:t>
                      </m:r>
                      <m:d>
                        <m:dPr>
                          <m:ctrlPr>
                            <a:rPr lang="en-US" b="0" i="1" smtClean="0">
                              <a:latin typeface="Cambria Math"/>
                            </a:rPr>
                          </m:ctrlPr>
                        </m:dPr>
                        <m:e>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r>
                            <a:rPr lang="en-US" b="0" i="1" smtClean="0">
                              <a:latin typeface="Cambria Math" panose="02040503050406030204" pitchFamily="18" charset="0"/>
                            </a:rPr>
                            <m:t>,</m:t>
                          </m:r>
                          <m:r>
                            <a:rPr lang="en-US" b="0" i="1" smtClean="0">
                              <a:latin typeface="Cambria Math" panose="02040503050406030204" pitchFamily="18" charset="0"/>
                            </a:rPr>
                            <m:t>𝑡</m:t>
                          </m:r>
                        </m:e>
                      </m:d>
                    </m:oMath>
                  </m:oMathPara>
                </a14:m>
                <a:endParaRPr lang="en-US" b="0" i="1" dirty="0" smtClean="0">
                  <a:latin typeface="Cambria Math" panose="02040503050406030204" pitchFamily="18" charset="0"/>
                </a:endParaRPr>
              </a:p>
              <a:p>
                <a:pPr algn="ctr">
                  <a:lnSpc>
                    <a:spcPct val="150000"/>
                  </a:lnSpc>
                </a:pPr>
                <a:r>
                  <a:rPr lang="en-US" u="sng" dirty="0" smtClean="0">
                    <a:latin typeface="Cambria Math" panose="02040503050406030204" pitchFamily="18" charset="0"/>
                  </a:rPr>
                  <a:t>If </a:t>
                </a:r>
                <a:r>
                  <a:rPr lang="en-US" b="1" i="1" u="sng" dirty="0" smtClean="0">
                    <a:latin typeface="Cambria Math" panose="02040503050406030204" pitchFamily="18" charset="0"/>
                  </a:rPr>
                  <a:t>x </a:t>
                </a:r>
                <a:r>
                  <a:rPr lang="en-US" u="sng" dirty="0" smtClean="0">
                    <a:latin typeface="Cambria Math" panose="02040503050406030204" pitchFamily="18" charset="0"/>
                  </a:rPr>
                  <a:t> is fixed:</a:t>
                </a: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ub>
                      </m:sSub>
                      <m:sSubSup>
                        <m:sSubSupPr>
                          <m:ctrlPr>
                            <a:rPr lang="en-US" i="1">
                              <a:latin typeface="Cambria Math"/>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𝛼</m:t>
                          </m:r>
                        </m:sub>
                        <m:sup>
                          <m:r>
                            <a:rPr lang="en-US" i="1">
                              <a:latin typeface="Cambria Math" panose="02040503050406030204" pitchFamily="18" charset="0"/>
                              <a:ea typeface="Cambria Math" panose="02040503050406030204" pitchFamily="18" charset="0"/>
                            </a:rPr>
                            <m:t>0</m:t>
                          </m:r>
                        </m:sup>
                      </m:sSubSup>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oMath>
                    <m:oMath xmlns:m="http://schemas.openxmlformats.org/officeDocument/2006/math">
                      <m:r>
                        <a:rPr lang="en-US" i="1" smtClean="0">
                          <a:latin typeface="Cambria Math" panose="02040503050406030204" pitchFamily="18" charset="0"/>
                          <a:ea typeface="Cambria Math" panose="02040503050406030204" pitchFamily="18" charset="0"/>
                        </a:rPr>
                        <m:t>⇒</m:t>
                      </m:r>
                      <m:sSubSup>
                        <m:sSubSupPr>
                          <m:ctrlPr>
                            <a:rPr lang="en-US" i="1">
                              <a:latin typeface="Cambria Math"/>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0</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−1</m:t>
                          </m:r>
                        </m:sup>
                      </m:sSubSup>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𝛼</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r>
                  <a:rPr lang="en-US" dirty="0" smtClean="0"/>
                  <a:t/>
                </a:r>
                <a:br>
                  <a:rPr lang="en-US" dirty="0" smtClean="0"/>
                </a:br>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2278337" y="2500986"/>
                <a:ext cx="4587325" cy="1744067"/>
              </a:xfrm>
              <a:prstGeom prst="rect">
                <a:avLst/>
              </a:prstGeom>
              <a:blipFill rotWithShape="0">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244139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Inversed </a:t>
            </a:r>
            <a:r>
              <a:rPr lang="en-US" dirty="0" err="1" smtClean="0"/>
              <a:t>Lagrangian</a:t>
            </a:r>
            <a:r>
              <a:rPr lang="en-US" dirty="0" smtClean="0"/>
              <a:t> MHD</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3102911" y="5374803"/>
                <a:ext cx="1351652"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det</m:t>
                      </m:r>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e>
                      </m: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3102911" y="5374803"/>
                <a:ext cx="1351652" cy="319062"/>
              </a:xfrm>
              <a:prstGeom prst="rect">
                <a:avLst/>
              </a:prstGeom>
              <a:blipFill rotWithShape="0">
                <a:blip r:embed="rId3"/>
                <a:stretch>
                  <a:fillRect l="-3604" b="-2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102911" y="2152299"/>
                <a:ext cx="2719591" cy="1624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eqArr>
                            <m:eqArrPr>
                              <m:ctrlPr>
                                <a:rPr lang="en-US" b="0" i="1" smtClean="0">
                                  <a:latin typeface="Cambria Math"/>
                                </a:rPr>
                              </m:ctrlPr>
                            </m:eqArrPr>
                            <m:e>
                              <m:r>
                                <a:rPr lang="en-US" b="0" i="1" smtClean="0">
                                  <a:latin typeface="Cambria Math" panose="02040503050406030204" pitchFamily="18" charset="0"/>
                                </a:rPr>
                                <m:t> </m:t>
                              </m:r>
                            </m:e>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ea typeface="Cambria Math" panose="02040503050406030204" pitchFamily="18" charset="0"/>
                                    </a:rPr>
                                    <m:t>0</m:t>
                                  </m:r>
                                </m:sup>
                              </m:sSup>
                              <m:sSup>
                                <m:sSupPr>
                                  <m:ctrlPr>
                                    <a:rPr lang="en-US" i="1">
                                      <a:latin typeface="Cambria Math"/>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Δ</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𝜕𝜌</m:t>
                                  </m:r>
                                  <m:r>
                                    <a:rPr lang="en-US" b="1" i="1">
                                      <a:latin typeface="Cambria Math" panose="02040503050406030204" pitchFamily="18" charset="0"/>
                                      <a:ea typeface="Cambria Math" panose="02040503050406030204" pitchFamily="18" charset="0"/>
                                    </a:rPr>
                                    <m:t>𝒗</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b="1" i="1">
                                  <a:latin typeface="Cambria Math" panose="02040503050406030204" pitchFamily="18" charset="0"/>
                                  <a:ea typeface="Cambria Math" panose="02040503050406030204" pitchFamily="18" charset="0"/>
                                </a:rPr>
                                <m:t>𝒗𝒗</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𝑷</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r>
                                <a:rPr lang="en-US" i="1">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rPr>
                                <m:t>𝑝</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0</m:t>
                                  </m:r>
                                </m:sup>
                              </m:sSup>
                              <m:sSup>
                                <m:sSupPr>
                                  <m:ctrlPr>
                                    <a:rPr lang="en-US" i="1">
                                      <a:latin typeface="Cambria Math"/>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Δ</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p>
                              </m:sSup>
                              <m:r>
                                <a:rPr lang="en-US" i="1">
                                  <a:latin typeface="Cambria Math" panose="02040503050406030204" pitchFamily="18" charset="0"/>
                                  <a:ea typeface="Cambria Math" panose="02040503050406030204" pitchFamily="18" charset="0"/>
                                </a:rPr>
                                <m:t>,</m:t>
                              </m:r>
                            </m:e>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𝐵</m:t>
                                  </m:r>
                                </m:e>
                                <m:sub>
                                  <m:r>
                                    <a:rPr lang="en-US" i="1">
                                      <a:latin typeface="Cambria Math" panose="02040503050406030204" pitchFamily="18" charset="0"/>
                                      <a:ea typeface="Cambria Math" panose="02040503050406030204" pitchFamily="18" charset="0"/>
                                    </a:rPr>
                                    <m:t>𝛼</m:t>
                                  </m:r>
                                </m:sub>
                                <m:sup>
                                  <m:r>
                                    <a:rPr lang="en-US" i="1">
                                      <a:latin typeface="Cambria Math" panose="02040503050406030204" pitchFamily="18" charset="0"/>
                                    </a:rPr>
                                    <m:t>0</m:t>
                                  </m:r>
                                </m:sup>
                              </m:sSubSup>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ub>
                              </m:sSub>
                              <m:sSup>
                                <m:sSupPr>
                                  <m:ctrlPr>
                                    <a:rPr lang="en-US" i="1">
                                      <a:latin typeface="Cambria Math"/>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−1</m:t>
                                  </m:r>
                                </m:sup>
                              </m:sSup>
                              <m:r>
                                <a:rPr lang="en-US" b="0" i="1" smtClean="0">
                                  <a:latin typeface="Cambria Math" panose="02040503050406030204" pitchFamily="18" charset="0"/>
                                </a:rPr>
                                <m:t>.</m:t>
                              </m:r>
                            </m:e>
                          </m:eqArr>
                        </m:e>
                      </m:d>
                    </m:oMath>
                  </m:oMathPara>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3102911" y="2152299"/>
                <a:ext cx="2719591" cy="1624612"/>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02911" y="4238521"/>
                <a:ext cx="2833853" cy="830997"/>
              </a:xfrm>
              <a:prstGeom prst="rect">
                <a:avLst/>
              </a:prstGeom>
              <a:noFill/>
            </p:spPr>
            <p:txBody>
              <a:bodyPr wrap="none" lIns="0" tIns="0" rIns="0" bIns="0" rtlCol="0">
                <a:spAutoFit/>
              </a:bodyPr>
              <a:lstStyle/>
              <a:p>
                <a14:m>
                  <m:oMath xmlns:m="http://schemas.openxmlformats.org/officeDocument/2006/math">
                    <m:sSup>
                      <m:sSupPr>
                        <m:ctrlPr>
                          <a:rPr lang="ru-RU" i="1" smtClean="0">
                            <a:latin typeface="Cambria Math"/>
                          </a:rPr>
                        </m:ctrlPr>
                      </m:sSupPr>
                      <m:e>
                        <m:r>
                          <a:rPr lang="ru-RU"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0</m:t>
                        </m:r>
                      </m:sup>
                    </m:sSup>
                    <m:r>
                      <a:rPr lang="en-US" b="0" i="1" smtClean="0">
                        <a:latin typeface="Cambria Math" panose="02040503050406030204" pitchFamily="18" charset="0"/>
                      </a:rPr>
                      <m:t>=</m:t>
                    </m:r>
                    <m:sSup>
                      <m:sSupPr>
                        <m:ctrlPr>
                          <a:rPr lang="ru-RU" i="1">
                            <a:latin typeface="Cambria Math"/>
                          </a:rPr>
                        </m:ctrlPr>
                      </m:sSupPr>
                      <m:e>
                        <m:r>
                          <a:rPr lang="ru-RU"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rPr>
                          <m:t>0</m:t>
                        </m:r>
                      </m:sup>
                    </m:sSup>
                    <m:d>
                      <m:dPr>
                        <m:ctrlPr>
                          <a:rPr lang="en-US" b="0" i="1" smtClean="0">
                            <a:latin typeface="Cambria Math"/>
                          </a:rPr>
                        </m:ctrlPr>
                      </m:dPr>
                      <m:e>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e>
                    </m:d>
                  </m:oMath>
                </a14:m>
                <a:r>
                  <a:rPr lang="en-US" dirty="0" smtClean="0"/>
                  <a:t> - initial density,</a:t>
                </a:r>
              </a:p>
              <a:p>
                <a14:m>
                  <m:oMath xmlns:m="http://schemas.openxmlformats.org/officeDocument/2006/math">
                    <m:sSup>
                      <m:sSupPr>
                        <m:ctrlPr>
                          <a:rPr lang="ru-RU" i="1">
                            <a:latin typeface="Cambria Math"/>
                          </a:rPr>
                        </m:ctrlPr>
                      </m:sSupPr>
                      <m:e>
                        <m:r>
                          <a:rPr lang="en-US" b="0" i="1" smtClean="0">
                            <a:latin typeface="Cambria Math" panose="02040503050406030204" pitchFamily="18" charset="0"/>
                          </a:rPr>
                          <m:t>𝑝</m:t>
                        </m:r>
                      </m:e>
                      <m:sup>
                        <m:r>
                          <a:rPr lang="en-US" i="1">
                            <a:latin typeface="Cambria Math" panose="02040503050406030204" pitchFamily="18" charset="0"/>
                          </a:rPr>
                          <m:t>0</m:t>
                        </m:r>
                      </m:sup>
                    </m:sSup>
                    <m:r>
                      <a:rPr lang="en-US" i="1">
                        <a:latin typeface="Cambria Math" panose="02040503050406030204" pitchFamily="18" charset="0"/>
                      </a:rPr>
                      <m:t>=</m:t>
                    </m:r>
                    <m:sSup>
                      <m:sSupPr>
                        <m:ctrlPr>
                          <a:rPr lang="ru-RU" i="1">
                            <a:latin typeface="Cambria Math"/>
                          </a:rPr>
                        </m:ctrlPr>
                      </m:sSupPr>
                      <m:e>
                        <m:r>
                          <a:rPr lang="en-US" b="0" i="1" smtClean="0">
                            <a:latin typeface="Cambria Math" panose="02040503050406030204" pitchFamily="18" charset="0"/>
                          </a:rPr>
                          <m:t>𝑝</m:t>
                        </m:r>
                      </m:e>
                      <m:sup>
                        <m:r>
                          <a:rPr lang="en-US" i="1">
                            <a:latin typeface="Cambria Math" panose="02040503050406030204" pitchFamily="18" charset="0"/>
                          </a:rPr>
                          <m:t>0</m:t>
                        </m:r>
                      </m:sup>
                    </m:sSup>
                    <m:d>
                      <m:dPr>
                        <m:ctrlPr>
                          <a:rPr lang="en-US" i="1">
                            <a:latin typeface="Cambria Math"/>
                          </a:rPr>
                        </m:ctrlPr>
                      </m:dPr>
                      <m:e>
                        <m:sSup>
                          <m:sSupPr>
                            <m:ctrlPr>
                              <a:rPr lang="en-US" i="1">
                                <a:latin typeface="Cambria Math"/>
                              </a:rPr>
                            </m:ctrlPr>
                          </m:sSupPr>
                          <m:e>
                            <m:r>
                              <a:rPr lang="en-US" b="1" i="1">
                                <a:latin typeface="Cambria Math" panose="02040503050406030204" pitchFamily="18" charset="0"/>
                              </a:rPr>
                              <m:t>𝒙</m:t>
                            </m:r>
                          </m:e>
                          <m:sup>
                            <m:r>
                              <a:rPr lang="en-US" i="1">
                                <a:latin typeface="Cambria Math" panose="02040503050406030204" pitchFamily="18" charset="0"/>
                              </a:rPr>
                              <m:t>0</m:t>
                            </m:r>
                          </m:sup>
                        </m:sSup>
                      </m:e>
                    </m:d>
                  </m:oMath>
                </a14:m>
                <a:r>
                  <a:rPr lang="en-US" dirty="0"/>
                  <a:t> - initial </a:t>
                </a:r>
                <a:r>
                  <a:rPr lang="en-US" dirty="0" smtClean="0"/>
                  <a:t>pressure,</a:t>
                </a:r>
                <a:endParaRPr lang="en-US" dirty="0"/>
              </a:p>
              <a:p>
                <a14:m>
                  <m:oMath xmlns:m="http://schemas.openxmlformats.org/officeDocument/2006/math">
                    <m:sSup>
                      <m:sSupPr>
                        <m:ctrlPr>
                          <a:rPr lang="ru-RU" i="1">
                            <a:latin typeface="Cambria Math"/>
                          </a:rPr>
                        </m:ctrlPr>
                      </m:sSupPr>
                      <m:e>
                        <m:r>
                          <a:rPr lang="en-US" b="1" i="1" smtClean="0">
                            <a:latin typeface="Cambria Math" panose="02040503050406030204" pitchFamily="18" charset="0"/>
                          </a:rPr>
                          <m:t>𝑩</m:t>
                        </m:r>
                      </m:e>
                      <m:sup>
                        <m:r>
                          <a:rPr lang="en-US" i="1">
                            <a:latin typeface="Cambria Math" panose="02040503050406030204" pitchFamily="18" charset="0"/>
                          </a:rPr>
                          <m:t>0</m:t>
                        </m:r>
                      </m:sup>
                    </m:sSup>
                    <m:r>
                      <a:rPr lang="en-US" i="1">
                        <a:latin typeface="Cambria Math" panose="02040503050406030204" pitchFamily="18" charset="0"/>
                      </a:rPr>
                      <m:t>=</m:t>
                    </m:r>
                    <m:sSup>
                      <m:sSupPr>
                        <m:ctrlPr>
                          <a:rPr lang="ru-RU" i="1">
                            <a:latin typeface="Cambria Math"/>
                          </a:rPr>
                        </m:ctrlPr>
                      </m:sSupPr>
                      <m:e>
                        <m:r>
                          <a:rPr lang="en-US" b="1" i="1" smtClean="0">
                            <a:latin typeface="Cambria Math" panose="02040503050406030204" pitchFamily="18" charset="0"/>
                          </a:rPr>
                          <m:t>𝑩</m:t>
                        </m:r>
                      </m:e>
                      <m:sup>
                        <m:r>
                          <a:rPr lang="en-US" i="1">
                            <a:latin typeface="Cambria Math" panose="02040503050406030204" pitchFamily="18" charset="0"/>
                          </a:rPr>
                          <m:t>0</m:t>
                        </m:r>
                      </m:sup>
                    </m:sSup>
                    <m:d>
                      <m:dPr>
                        <m:ctrlPr>
                          <a:rPr lang="en-US" i="1">
                            <a:latin typeface="Cambria Math"/>
                          </a:rPr>
                        </m:ctrlPr>
                      </m:dPr>
                      <m:e>
                        <m:sSup>
                          <m:sSupPr>
                            <m:ctrlPr>
                              <a:rPr lang="en-US" i="1">
                                <a:latin typeface="Cambria Math"/>
                              </a:rPr>
                            </m:ctrlPr>
                          </m:sSupPr>
                          <m:e>
                            <m:r>
                              <a:rPr lang="en-US" b="1" i="1">
                                <a:latin typeface="Cambria Math" panose="02040503050406030204" pitchFamily="18" charset="0"/>
                              </a:rPr>
                              <m:t>𝒙</m:t>
                            </m:r>
                          </m:e>
                          <m:sup>
                            <m:r>
                              <a:rPr lang="en-US" i="1">
                                <a:latin typeface="Cambria Math" panose="02040503050406030204" pitchFamily="18" charset="0"/>
                              </a:rPr>
                              <m:t>0</m:t>
                            </m:r>
                          </m:sup>
                        </m:sSup>
                      </m:e>
                    </m:d>
                  </m:oMath>
                </a14:m>
                <a:r>
                  <a:rPr lang="en-US" dirty="0"/>
                  <a:t> - initial </a:t>
                </a:r>
                <a:r>
                  <a:rPr lang="en-US" dirty="0" smtClean="0"/>
                  <a:t>field.</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102911" y="4238521"/>
                <a:ext cx="2833853" cy="830997"/>
              </a:xfrm>
              <a:prstGeom prst="rect">
                <a:avLst/>
              </a:prstGeom>
              <a:blipFill rotWithShape="0">
                <a:blip r:embed="rId5"/>
                <a:stretch>
                  <a:fillRect l="-3011" t="-9489" r="-4516" b="-16058"/>
                </a:stretch>
              </a:blipFill>
            </p:spPr>
            <p:txBody>
              <a:bodyPr/>
              <a:lstStyle/>
              <a:p>
                <a:r>
                  <a:rPr lang="ru-RU">
                    <a:noFill/>
                  </a:rPr>
                  <a:t> </a:t>
                </a:r>
              </a:p>
            </p:txBody>
          </p:sp>
        </mc:Fallback>
      </mc:AlternateContent>
    </p:spTree>
    <p:extLst>
      <p:ext uri="{BB962C8B-B14F-4D97-AF65-F5344CB8AC3E}">
        <p14:creationId xmlns:p14="http://schemas.microsoft.com/office/powerpoint/2010/main" val="249531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Numerical inversed </a:t>
            </a:r>
            <a:r>
              <a:rPr lang="en-US" dirty="0" err="1" smtClean="0"/>
              <a:t>Lagrangian</a:t>
            </a:r>
            <a:r>
              <a:rPr lang="en-US" dirty="0" smtClean="0"/>
              <a:t> scheme</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851" y="1825625"/>
            <a:ext cx="3948298" cy="4351338"/>
          </a:xfrm>
        </p:spPr>
      </p:pic>
    </p:spTree>
    <p:extLst>
      <p:ext uri="{BB962C8B-B14F-4D97-AF65-F5344CB8AC3E}">
        <p14:creationId xmlns:p14="http://schemas.microsoft.com/office/powerpoint/2010/main" val="273892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535" y="2106840"/>
            <a:ext cx="7886700" cy="1325563"/>
          </a:xfrm>
        </p:spPr>
        <p:txBody>
          <a:bodyPr/>
          <a:lstStyle/>
          <a:p>
            <a:pPr algn="ctr"/>
            <a:r>
              <a:rPr lang="en-US" dirty="0" smtClean="0"/>
              <a:t>Tests!</a:t>
            </a:r>
            <a:endParaRPr lang="ru-RU" dirty="0"/>
          </a:p>
        </p:txBody>
      </p:sp>
    </p:spTree>
    <p:extLst>
      <p:ext uri="{BB962C8B-B14F-4D97-AF65-F5344CB8AC3E}">
        <p14:creationId xmlns:p14="http://schemas.microsoft.com/office/powerpoint/2010/main" val="180368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Sod’s shock tube test</a:t>
            </a:r>
            <a:endParaRPr lang="ru-RU"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455" y="1825625"/>
            <a:ext cx="6983090" cy="4351338"/>
          </a:xfrm>
        </p:spPr>
      </p:pic>
    </p:spTree>
    <p:extLst>
      <p:ext uri="{BB962C8B-B14F-4D97-AF65-F5344CB8AC3E}">
        <p14:creationId xmlns:p14="http://schemas.microsoft.com/office/powerpoint/2010/main" val="152193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Theory</a:t>
            </a:r>
            <a:endParaRPr lang="ru-RU" dirty="0"/>
          </a:p>
        </p:txBody>
      </p:sp>
      <p:pic>
        <p:nvPicPr>
          <p:cNvPr id="6" name="Объект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482" y="1975617"/>
            <a:ext cx="5210175" cy="4019550"/>
          </a:xfrm>
        </p:spPr>
      </p:pic>
      <p:sp>
        <p:nvSpPr>
          <p:cNvPr id="7" name="TextBox 6"/>
          <p:cNvSpPr txBox="1"/>
          <p:nvPr/>
        </p:nvSpPr>
        <p:spPr>
          <a:xfrm>
            <a:off x="5939624" y="2170706"/>
            <a:ext cx="3037399" cy="1200329"/>
          </a:xfrm>
          <a:prstGeom prst="rect">
            <a:avLst/>
          </a:prstGeom>
          <a:noFill/>
        </p:spPr>
        <p:txBody>
          <a:bodyPr wrap="square" rtlCol="0">
            <a:spAutoFit/>
          </a:bodyPr>
          <a:lstStyle/>
          <a:p>
            <a:r>
              <a:rPr lang="en-US" dirty="0" smtClean="0"/>
              <a:t>I, V – unperturbed regions</a:t>
            </a:r>
          </a:p>
          <a:p>
            <a:r>
              <a:rPr lang="en-US" dirty="0" smtClean="0"/>
              <a:t>II – rarefaction wave</a:t>
            </a:r>
          </a:p>
          <a:p>
            <a:r>
              <a:rPr lang="en-US" dirty="0" smtClean="0"/>
              <a:t>III – contact discontinuity</a:t>
            </a:r>
          </a:p>
          <a:p>
            <a:r>
              <a:rPr lang="en-US" dirty="0" smtClean="0"/>
              <a:t>IV – shock wave</a:t>
            </a:r>
          </a:p>
        </p:txBody>
      </p:sp>
    </p:spTree>
    <p:extLst>
      <p:ext uri="{BB962C8B-B14F-4D97-AF65-F5344CB8AC3E}">
        <p14:creationId xmlns:p14="http://schemas.microsoft.com/office/powerpoint/2010/main" val="28523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Approximate Riemann solver simulation</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455" y="1825625"/>
            <a:ext cx="6983090" cy="4351338"/>
          </a:xfrm>
        </p:spPr>
      </p:pic>
    </p:spTree>
    <p:extLst>
      <p:ext uri="{BB962C8B-B14F-4D97-AF65-F5344CB8AC3E}">
        <p14:creationId xmlns:p14="http://schemas.microsoft.com/office/powerpoint/2010/main" val="150541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Inverted </a:t>
            </a:r>
            <a:r>
              <a:rPr lang="en-US" dirty="0" err="1" smtClean="0"/>
              <a:t>Lagrangian</a:t>
            </a:r>
            <a:r>
              <a:rPr lang="en-US" dirty="0" smtClean="0"/>
              <a:t> simulation</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455" y="1825625"/>
            <a:ext cx="6983090" cy="4351338"/>
          </a:xfrm>
        </p:spPr>
      </p:pic>
    </p:spTree>
    <p:extLst>
      <p:ext uri="{BB962C8B-B14F-4D97-AF65-F5344CB8AC3E}">
        <p14:creationId xmlns:p14="http://schemas.microsoft.com/office/powerpoint/2010/main" val="325446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Hardware, software</a:t>
            </a:r>
            <a:r>
              <a:rPr lang="ru-RU" dirty="0">
                <a:latin typeface="Cambria Math" panose="02040503050406030204" pitchFamily="18" charset="0"/>
                <a:ea typeface="Cambria Math" panose="02040503050406030204" pitchFamily="18" charset="0"/>
              </a:rPr>
              <a:t>…</a:t>
            </a:r>
            <a:endParaRPr lang="ru-RU" dirty="0"/>
          </a:p>
        </p:txBody>
      </p:sp>
      <p:sp>
        <p:nvSpPr>
          <p:cNvPr id="3" name="Объект 2"/>
          <p:cNvSpPr>
            <a:spLocks noGrp="1"/>
          </p:cNvSpPr>
          <p:nvPr>
            <p:ph idx="1"/>
          </p:nvPr>
        </p:nvSpPr>
        <p:spPr/>
        <p:txBody>
          <a:bodyPr>
            <a:normAutofit fontScale="70000" lnSpcReduction="20000"/>
          </a:bodyPr>
          <a:lstStyle/>
          <a:p>
            <a:pPr marL="285750" indent="-285750">
              <a:lnSpc>
                <a:spcPct val="150000"/>
              </a:lnSpc>
            </a:pPr>
            <a:r>
              <a:rPr lang="en-US" dirty="0" smtClean="0">
                <a:latin typeface="Cambria Math" panose="02040503050406030204" pitchFamily="18" charset="0"/>
                <a:ea typeface="Cambria Math" panose="02040503050406030204" pitchFamily="18" charset="0"/>
              </a:rPr>
              <a:t>CPU</a:t>
            </a:r>
            <a:r>
              <a:rPr lang="ru-RU"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Intel core-i5 3.4 </a:t>
            </a:r>
            <a:r>
              <a:rPr lang="ru-RU" dirty="0">
                <a:latin typeface="Cambria Math" panose="02040503050406030204" pitchFamily="18" charset="0"/>
                <a:ea typeface="Cambria Math" panose="02040503050406030204" pitchFamily="18" charset="0"/>
              </a:rPr>
              <a:t>ГГц</a:t>
            </a:r>
          </a:p>
          <a:p>
            <a:pPr marL="285750" indent="-285750">
              <a:lnSpc>
                <a:spcPct val="150000"/>
              </a:lnSpc>
            </a:pPr>
            <a:r>
              <a:rPr lang="en-US" dirty="0" smtClean="0">
                <a:latin typeface="Cambria Math" panose="02040503050406030204" pitchFamily="18" charset="0"/>
                <a:ea typeface="Cambria Math" panose="02040503050406030204" pitchFamily="18" charset="0"/>
              </a:rPr>
              <a:t>Memory</a:t>
            </a:r>
            <a:r>
              <a:rPr lang="ru-RU" dirty="0" smtClean="0">
                <a:latin typeface="Cambria Math" panose="02040503050406030204" pitchFamily="18" charset="0"/>
                <a:ea typeface="Cambria Math" panose="02040503050406030204" pitchFamily="18" charset="0"/>
              </a:rPr>
              <a:t>: </a:t>
            </a:r>
            <a:r>
              <a:rPr lang="ru-RU" dirty="0">
                <a:latin typeface="Cambria Math" panose="02040503050406030204" pitchFamily="18" charset="0"/>
                <a:ea typeface="Cambria Math" panose="02040503050406030204" pitchFamily="18" charset="0"/>
              </a:rPr>
              <a:t>8 Гб</a:t>
            </a:r>
          </a:p>
          <a:p>
            <a:pPr marL="285750" indent="-285750">
              <a:lnSpc>
                <a:spcPct val="150000"/>
              </a:lnSpc>
            </a:pPr>
            <a:r>
              <a:rPr lang="en-US" dirty="0" smtClean="0">
                <a:latin typeface="Cambria Math" panose="02040503050406030204" pitchFamily="18" charset="0"/>
                <a:ea typeface="Cambria Math" panose="02040503050406030204" pitchFamily="18" charset="0"/>
              </a:rPr>
              <a:t>Graphics</a:t>
            </a:r>
            <a:r>
              <a:rPr lang="ru-RU"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Nvidia</a:t>
            </a:r>
            <a:r>
              <a:rPr lang="en-US" dirty="0">
                <a:latin typeface="Cambria Math" panose="02040503050406030204" pitchFamily="18" charset="0"/>
                <a:ea typeface="Cambria Math" panose="02040503050406030204" pitchFamily="18" charset="0"/>
              </a:rPr>
              <a:t> GeForce GTX 680 2 </a:t>
            </a:r>
            <a:r>
              <a:rPr lang="ru-RU" dirty="0" smtClean="0">
                <a:latin typeface="Cambria Math" panose="02040503050406030204" pitchFamily="18" charset="0"/>
                <a:ea typeface="Cambria Math" panose="02040503050406030204" pitchFamily="18" charset="0"/>
              </a:rPr>
              <a:t>Гб</a:t>
            </a:r>
          </a:p>
          <a:p>
            <a:pPr marL="285750" indent="-285750">
              <a:lnSpc>
                <a:spcPct val="150000"/>
              </a:lnSpc>
            </a:pPr>
            <a:r>
              <a:rPr lang="en-US" dirty="0" smtClean="0">
                <a:latin typeface="Cambria Math" panose="02040503050406030204" pitchFamily="18" charset="0"/>
                <a:ea typeface="Cambria Math" panose="02040503050406030204" pitchFamily="18" charset="0"/>
              </a:rPr>
              <a:t>Python </a:t>
            </a:r>
            <a:r>
              <a:rPr lang="en-US" dirty="0">
                <a:latin typeface="Cambria Math" panose="02040503050406030204" pitchFamily="18" charset="0"/>
                <a:ea typeface="Cambria Math" panose="02040503050406030204" pitchFamily="18" charset="0"/>
              </a:rPr>
              <a:t>2.7</a:t>
            </a:r>
          </a:p>
          <a:p>
            <a:pPr marL="285750" indent="-285750">
              <a:lnSpc>
                <a:spcPct val="150000"/>
              </a:lnSpc>
            </a:pPr>
            <a:r>
              <a:rPr lang="en-US" dirty="0" smtClean="0">
                <a:latin typeface="Cambria Math" panose="02040503050406030204" pitchFamily="18" charset="0"/>
                <a:ea typeface="Cambria Math" panose="02040503050406030204" pitchFamily="18" charset="0"/>
              </a:rPr>
              <a:t>GPGPU: OpenCL</a:t>
            </a:r>
          </a:p>
          <a:p>
            <a:pPr marL="285750" indent="-285750">
              <a:lnSpc>
                <a:spcPct val="150000"/>
              </a:lnSpc>
            </a:pPr>
            <a:r>
              <a:rPr lang="en-US" dirty="0">
                <a:latin typeface="Cambria Math" panose="02040503050406030204" pitchFamily="18" charset="0"/>
                <a:ea typeface="Cambria Math" panose="02040503050406030204" pitchFamily="18" charset="0"/>
              </a:rPr>
              <a:t>Computation time (64x64x256 grid): approx. 15 min </a:t>
            </a:r>
          </a:p>
          <a:p>
            <a:pPr marL="285750" indent="-285750">
              <a:lnSpc>
                <a:spcPct val="150000"/>
              </a:lnSpc>
            </a:pPr>
            <a:r>
              <a:rPr lang="en-US" dirty="0" smtClean="0">
                <a:latin typeface="Cambria Math" panose="02040503050406030204" pitchFamily="18" charset="0"/>
                <a:ea typeface="Cambria Math" panose="02040503050406030204" pitchFamily="18" charset="0"/>
              </a:rPr>
              <a:t>Visualization</a:t>
            </a:r>
            <a:r>
              <a:rPr lang="ru-RU" dirty="0" smtClean="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Matplotlib</a:t>
            </a:r>
            <a:r>
              <a:rPr lang="en-US" dirty="0">
                <a:latin typeface="Cambria Math" panose="02040503050406030204" pitchFamily="18" charset="0"/>
                <a:ea typeface="Cambria Math" panose="02040503050406030204" pitchFamily="18" charset="0"/>
              </a:rPr>
              <a:t>, OpenGL, </a:t>
            </a:r>
            <a:r>
              <a:rPr lang="en-US" dirty="0" err="1">
                <a:latin typeface="Cambria Math" panose="02040503050406030204" pitchFamily="18" charset="0"/>
                <a:ea typeface="Cambria Math" panose="02040503050406030204" pitchFamily="18" charset="0"/>
              </a:rPr>
              <a:t>OpenCV</a:t>
            </a:r>
            <a:endParaRPr lang="ru-RU" dirty="0">
              <a:latin typeface="Cambria Math" panose="02040503050406030204" pitchFamily="18" charset="0"/>
              <a:ea typeface="Cambria Math" panose="02040503050406030204" pitchFamily="18" charset="0"/>
            </a:endParaRPr>
          </a:p>
          <a:p>
            <a:pPr marL="285750" indent="-285750">
              <a:lnSpc>
                <a:spcPct val="150000"/>
              </a:lnSpc>
            </a:pPr>
            <a:r>
              <a:rPr lang="en-US" dirty="0">
                <a:latin typeface="Cambria Math" panose="02040503050406030204" pitchFamily="18" charset="0"/>
                <a:ea typeface="Cambria Math" panose="02040503050406030204" pitchFamily="18" charset="0"/>
              </a:rPr>
              <a:t>http://github.com/temik42/</a:t>
            </a:r>
            <a:endParaRPr lang="ru-RU" dirty="0">
              <a:latin typeface="Cambria Math" panose="02040503050406030204" pitchFamily="18" charset="0"/>
              <a:ea typeface="Cambria Math" panose="02040503050406030204" pitchFamily="18" charset="0"/>
            </a:endParaRPr>
          </a:p>
          <a:p>
            <a:endParaRPr lang="ru-RU" dirty="0"/>
          </a:p>
        </p:txBody>
      </p:sp>
    </p:spTree>
    <p:extLst>
      <p:ext uri="{BB962C8B-B14F-4D97-AF65-F5344CB8AC3E}">
        <p14:creationId xmlns:p14="http://schemas.microsoft.com/office/powerpoint/2010/main" val="1044959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Grid deformation</a:t>
            </a:r>
            <a:endParaRPr lang="ru-RU" dirty="0"/>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6227" y="1825625"/>
            <a:ext cx="3491545" cy="4351338"/>
          </a:xfrm>
        </p:spPr>
      </p:pic>
    </p:spTree>
    <p:extLst>
      <p:ext uri="{BB962C8B-B14F-4D97-AF65-F5344CB8AC3E}">
        <p14:creationId xmlns:p14="http://schemas.microsoft.com/office/powerpoint/2010/main" val="133691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Theory vs. Simulation</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04008728"/>
              </p:ext>
            </p:extLst>
          </p:nvPr>
        </p:nvGraphicFramePr>
        <p:xfrm>
          <a:off x="628650" y="1825625"/>
          <a:ext cx="7886700" cy="2966720"/>
        </p:xfrm>
        <a:graphic>
          <a:graphicData uri="http://schemas.openxmlformats.org/drawingml/2006/table">
            <a:tbl>
              <a:tblPr firstRow="1" bandRow="1">
                <a:tableStyleId>{5C22544A-7EE6-4342-B048-85BDC9FD1C3A}</a:tableStyleId>
              </a:tblPr>
              <a:tblGrid>
                <a:gridCol w="1971675"/>
                <a:gridCol w="1971675"/>
                <a:gridCol w="1971675"/>
                <a:gridCol w="1971675"/>
              </a:tblGrid>
              <a:tr h="370840">
                <a:tc>
                  <a:txBody>
                    <a:bodyPr/>
                    <a:lstStyle/>
                    <a:p>
                      <a:r>
                        <a:rPr lang="en-US" dirty="0" smtClean="0"/>
                        <a:t>Parameter</a:t>
                      </a:r>
                      <a:endParaRPr lang="ru-RU" dirty="0"/>
                    </a:p>
                  </a:txBody>
                  <a:tcPr/>
                </a:tc>
                <a:tc>
                  <a:txBody>
                    <a:bodyPr/>
                    <a:lstStyle/>
                    <a:p>
                      <a:r>
                        <a:rPr lang="en-US" dirty="0" smtClean="0"/>
                        <a:t>Theory</a:t>
                      </a:r>
                      <a:endParaRPr lang="ru-RU" dirty="0"/>
                    </a:p>
                  </a:txBody>
                  <a:tcPr/>
                </a:tc>
                <a:tc>
                  <a:txBody>
                    <a:bodyPr/>
                    <a:lstStyle/>
                    <a:p>
                      <a:r>
                        <a:rPr lang="en-US" dirty="0" smtClean="0"/>
                        <a:t>Simulation</a:t>
                      </a:r>
                      <a:endParaRPr lang="ru-RU" dirty="0"/>
                    </a:p>
                  </a:txBody>
                  <a:tcPr/>
                </a:tc>
                <a:tc>
                  <a:txBody>
                    <a:bodyPr/>
                    <a:lstStyle/>
                    <a:p>
                      <a:r>
                        <a:rPr lang="en-US" dirty="0" smtClean="0"/>
                        <a:t>Inaccuracy, %</a:t>
                      </a:r>
                      <a:endParaRPr lang="ru-RU" dirty="0"/>
                    </a:p>
                  </a:txBody>
                  <a:tcPr/>
                </a:tc>
              </a:tr>
              <a:tr h="370840">
                <a:tc>
                  <a:txBody>
                    <a:bodyPr/>
                    <a:lstStyle/>
                    <a:p>
                      <a:r>
                        <a:rPr lang="en-US" dirty="0" smtClean="0"/>
                        <a:t>P3</a:t>
                      </a:r>
                      <a:endParaRPr lang="ru-RU" dirty="0"/>
                    </a:p>
                  </a:txBody>
                  <a:tcPr/>
                </a:tc>
                <a:tc>
                  <a:txBody>
                    <a:bodyPr/>
                    <a:lstStyle/>
                    <a:p>
                      <a:r>
                        <a:rPr lang="en-US" dirty="0" smtClean="0"/>
                        <a:t>1.693</a:t>
                      </a:r>
                      <a:endParaRPr lang="ru-RU" dirty="0"/>
                    </a:p>
                  </a:txBody>
                  <a:tcPr/>
                </a:tc>
                <a:tc>
                  <a:txBody>
                    <a:bodyPr/>
                    <a:lstStyle/>
                    <a:p>
                      <a:r>
                        <a:rPr lang="en-US" dirty="0" smtClean="0"/>
                        <a:t>1.694</a:t>
                      </a:r>
                      <a:endParaRPr lang="ru-RU" dirty="0"/>
                    </a:p>
                  </a:txBody>
                  <a:tcPr/>
                </a:tc>
                <a:tc>
                  <a:txBody>
                    <a:bodyPr/>
                    <a:lstStyle/>
                    <a:p>
                      <a:r>
                        <a:rPr lang="en-US" dirty="0" smtClean="0"/>
                        <a:t>0.02</a:t>
                      </a:r>
                      <a:endParaRPr lang="ru-RU" dirty="0"/>
                    </a:p>
                  </a:txBody>
                  <a:tcPr/>
                </a:tc>
              </a:tr>
              <a:tr h="370840">
                <a:tc>
                  <a:txBody>
                    <a:bodyPr/>
                    <a:lstStyle/>
                    <a:p>
                      <a:r>
                        <a:rPr lang="en-US" dirty="0" smtClean="0"/>
                        <a:t>N3 (left)</a:t>
                      </a:r>
                      <a:endParaRPr lang="ru-RU" dirty="0"/>
                    </a:p>
                  </a:txBody>
                  <a:tcPr/>
                </a:tc>
                <a:tc>
                  <a:txBody>
                    <a:bodyPr/>
                    <a:lstStyle/>
                    <a:p>
                      <a:r>
                        <a:rPr lang="en-US" dirty="0" smtClean="0"/>
                        <a:t>1.994</a:t>
                      </a:r>
                      <a:endParaRPr lang="ru-RU" dirty="0"/>
                    </a:p>
                  </a:txBody>
                  <a:tcPr/>
                </a:tc>
                <a:tc>
                  <a:txBody>
                    <a:bodyPr/>
                    <a:lstStyle/>
                    <a:p>
                      <a:r>
                        <a:rPr lang="en-US" dirty="0" smtClean="0"/>
                        <a:t>1.989</a:t>
                      </a:r>
                      <a:endParaRPr lang="ru-RU" dirty="0"/>
                    </a:p>
                  </a:txBody>
                  <a:tcPr/>
                </a:tc>
                <a:tc>
                  <a:txBody>
                    <a:bodyPr/>
                    <a:lstStyle/>
                    <a:p>
                      <a:r>
                        <a:rPr lang="en-US" dirty="0" smtClean="0"/>
                        <a:t>0.2</a:t>
                      </a:r>
                      <a:endParaRPr lang="ru-RU" dirty="0"/>
                    </a:p>
                  </a:txBody>
                  <a:tcPr/>
                </a:tc>
              </a:tr>
              <a:tr h="370840">
                <a:tc>
                  <a:txBody>
                    <a:bodyPr/>
                    <a:lstStyle/>
                    <a:p>
                      <a:r>
                        <a:rPr lang="en-US" dirty="0" smtClean="0"/>
                        <a:t>N3 (right)</a:t>
                      </a:r>
                      <a:endParaRPr lang="ru-RU" dirty="0"/>
                    </a:p>
                  </a:txBody>
                  <a:tcPr/>
                </a:tc>
                <a:tc>
                  <a:txBody>
                    <a:bodyPr/>
                    <a:lstStyle/>
                    <a:p>
                      <a:r>
                        <a:rPr lang="en-US" dirty="0" smtClean="0"/>
                        <a:t>1.451</a:t>
                      </a:r>
                      <a:endParaRPr lang="ru-RU" dirty="0"/>
                    </a:p>
                  </a:txBody>
                  <a:tcPr/>
                </a:tc>
                <a:tc>
                  <a:txBody>
                    <a:bodyPr/>
                    <a:lstStyle/>
                    <a:p>
                      <a:r>
                        <a:rPr lang="en-US" dirty="0" smtClean="0"/>
                        <a:t>1.459</a:t>
                      </a:r>
                      <a:endParaRPr lang="ru-RU" dirty="0"/>
                    </a:p>
                  </a:txBody>
                  <a:tcPr/>
                </a:tc>
                <a:tc>
                  <a:txBody>
                    <a:bodyPr/>
                    <a:lstStyle/>
                    <a:p>
                      <a:r>
                        <a:rPr lang="en-US" dirty="0" smtClean="0"/>
                        <a:t>0.4</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V3</a:t>
                      </a:r>
                      <a:endParaRPr lang="ru-RU" dirty="0" smtClean="0"/>
                    </a:p>
                  </a:txBody>
                  <a:tcPr/>
                </a:tc>
                <a:tc>
                  <a:txBody>
                    <a:bodyPr/>
                    <a:lstStyle/>
                    <a:p>
                      <a:r>
                        <a:rPr lang="en-US" dirty="0" smtClean="0"/>
                        <a:t>0.464</a:t>
                      </a:r>
                      <a:endParaRPr lang="ru-RU" dirty="0"/>
                    </a:p>
                  </a:txBody>
                  <a:tcPr/>
                </a:tc>
                <a:tc>
                  <a:txBody>
                    <a:bodyPr/>
                    <a:lstStyle/>
                    <a:p>
                      <a:r>
                        <a:rPr lang="en-US" dirty="0" smtClean="0"/>
                        <a:t>0.468</a:t>
                      </a:r>
                      <a:endParaRPr lang="ru-RU" dirty="0"/>
                    </a:p>
                  </a:txBody>
                  <a:tcPr/>
                </a:tc>
                <a:tc>
                  <a:txBody>
                    <a:bodyPr/>
                    <a:lstStyle/>
                    <a:p>
                      <a:r>
                        <a:rPr lang="en-US" dirty="0" smtClean="0"/>
                        <a:t>0.5</a:t>
                      </a:r>
                      <a:endParaRPr lang="ru-RU" dirty="0"/>
                    </a:p>
                  </a:txBody>
                  <a:tcPr/>
                </a:tc>
              </a:tr>
              <a:tr h="370840">
                <a:tc>
                  <a:txBody>
                    <a:bodyPr/>
                    <a:lstStyle/>
                    <a:p>
                      <a:r>
                        <a:rPr lang="en-US" dirty="0" smtClean="0"/>
                        <a:t>V4 (shock)</a:t>
                      </a:r>
                      <a:endParaRPr lang="ru-RU" dirty="0"/>
                    </a:p>
                  </a:txBody>
                  <a:tcPr/>
                </a:tc>
                <a:tc>
                  <a:txBody>
                    <a:bodyPr/>
                    <a:lstStyle/>
                    <a:p>
                      <a:r>
                        <a:rPr lang="en-US" dirty="0" smtClean="0"/>
                        <a:t>1.494</a:t>
                      </a:r>
                      <a:endParaRPr lang="ru-RU" dirty="0"/>
                    </a:p>
                  </a:txBody>
                  <a:tcPr/>
                </a:tc>
                <a:tc>
                  <a:txBody>
                    <a:bodyPr/>
                    <a:lstStyle/>
                    <a:p>
                      <a:r>
                        <a:rPr lang="en-US" dirty="0" smtClean="0"/>
                        <a:t>1.487</a:t>
                      </a:r>
                      <a:endParaRPr lang="ru-RU" dirty="0"/>
                    </a:p>
                  </a:txBody>
                  <a:tcPr/>
                </a:tc>
                <a:tc>
                  <a:txBody>
                    <a:bodyPr/>
                    <a:lstStyle/>
                    <a:p>
                      <a:r>
                        <a:rPr lang="en-US" dirty="0" smtClean="0"/>
                        <a:t>0.5</a:t>
                      </a:r>
                      <a:endParaRPr lang="ru-RU" dirty="0"/>
                    </a:p>
                  </a:txBody>
                  <a:tcPr/>
                </a:tc>
              </a:tr>
              <a:tr h="37084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426822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Observations - high speed flows in coronal loop</a:t>
            </a:r>
            <a:endParaRPr lang="ru-RU" dirty="0"/>
          </a:p>
        </p:txBody>
      </p:sp>
      <p:pic>
        <p:nvPicPr>
          <p:cNvPr id="4" name="Loop_v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3263" y="1825625"/>
            <a:ext cx="7735887" cy="4351338"/>
          </a:xfrm>
        </p:spPr>
      </p:pic>
    </p:spTree>
    <p:extLst>
      <p:ext uri="{BB962C8B-B14F-4D97-AF65-F5344CB8AC3E}">
        <p14:creationId xmlns:p14="http://schemas.microsoft.com/office/powerpoint/2010/main" val="392768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4457442" y="2210405"/>
            <a:ext cx="4273145" cy="2962290"/>
          </a:xfrm>
          <a:prstGeom prst="rect">
            <a:avLst/>
          </a:prstGeom>
        </p:spPr>
      </p:pic>
      <mc:AlternateContent xmlns:mc="http://schemas.openxmlformats.org/markup-compatibility/2006" xmlns:a14="http://schemas.microsoft.com/office/drawing/2010/main">
        <mc:Choice Requires="a14">
          <p:sp>
            <p:nvSpPr>
              <p:cNvPr id="9" name="Прямоугольник 8"/>
              <p:cNvSpPr/>
              <p:nvPr/>
            </p:nvSpPr>
            <p:spPr>
              <a:xfrm>
                <a:off x="1183894" y="5692412"/>
                <a:ext cx="2969659" cy="895373"/>
              </a:xfrm>
              <a:prstGeom prst="rect">
                <a:avLst/>
              </a:prstGeom>
            </p:spPr>
            <p:txBody>
              <a:bodyPr wrap="none">
                <a:spAutoFit/>
              </a:bodyPr>
              <a:lstStyle/>
              <a:p>
                <a:r>
                  <a:rPr lang="en-US" dirty="0" smtClean="0">
                    <a:latin typeface="Cambria Math" panose="02040503050406030204" pitchFamily="18" charset="0"/>
                  </a:rPr>
                  <a:t>Perturbation speeds:</a:t>
                </a:r>
              </a:p>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450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𝑘𝑚</m:t>
                          </m:r>
                        </m:num>
                        <m:den>
                          <m:r>
                            <a:rPr lang="en-US" b="0" i="1" smtClean="0">
                              <a:latin typeface="Cambria Math" panose="02040503050406030204" pitchFamily="18" charset="0"/>
                              <a:ea typeface="Cambria Math" panose="02040503050406030204" pitchFamily="18" charset="0"/>
                            </a:rPr>
                            <m:t>𝑠</m:t>
                          </m:r>
                        </m:den>
                      </m:f>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≈120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𝑘𝑚</m:t>
                          </m:r>
                        </m:num>
                        <m:den>
                          <m:r>
                            <a:rPr lang="en-US" b="0" i="1" smtClean="0">
                              <a:latin typeface="Cambria Math" panose="02040503050406030204" pitchFamily="18" charset="0"/>
                              <a:ea typeface="Cambria Math" panose="02040503050406030204" pitchFamily="18" charset="0"/>
                            </a:rPr>
                            <m:t>𝑠</m:t>
                          </m:r>
                        </m:den>
                      </m:f>
                    </m:oMath>
                  </m:oMathPara>
                </a14:m>
                <a:r>
                  <a:rPr lang="en-US" b="0" dirty="0" smtClean="0">
                    <a:ea typeface="Cambria Math" panose="02040503050406030204" pitchFamily="18" charset="0"/>
                  </a:rPr>
                  <a:t/>
                </a:r>
                <a:br>
                  <a:rPr lang="en-US" b="0" dirty="0" smtClean="0">
                    <a:ea typeface="Cambria Math" panose="02040503050406030204" pitchFamily="18" charset="0"/>
                  </a:rPr>
                </a:br>
                <a:endParaRPr lang="ru-RU"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183894" y="5692412"/>
                <a:ext cx="2969659" cy="895373"/>
              </a:xfrm>
              <a:prstGeom prst="rect">
                <a:avLst/>
              </a:prstGeom>
              <a:blipFill rotWithShape="0">
                <a:blip r:embed="rId3"/>
                <a:stretch>
                  <a:fillRect l="-1643" t="-4762"/>
                </a:stretch>
              </a:blipFill>
            </p:spPr>
            <p:txBody>
              <a:bodyPr/>
              <a:lstStyle/>
              <a:p>
                <a:r>
                  <a:rPr lang="ru-RU">
                    <a:noFill/>
                  </a:rPr>
                  <a:t> </a:t>
                </a:r>
              </a:p>
            </p:txBody>
          </p:sp>
        </mc:Fallback>
      </mc:AlternateContent>
      <p:pic>
        <p:nvPicPr>
          <p:cNvPr id="11" name="Объект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0000" y="1805001"/>
            <a:ext cx="3597442" cy="3773099"/>
          </a:xfrm>
        </p:spPr>
      </p:pic>
      <p:sp>
        <p:nvSpPr>
          <p:cNvPr id="2" name="Заголовок 1"/>
          <p:cNvSpPr>
            <a:spLocks noGrp="1"/>
          </p:cNvSpPr>
          <p:nvPr>
            <p:ph type="title"/>
          </p:nvPr>
        </p:nvSpPr>
        <p:spPr/>
        <p:txBody>
          <a:bodyPr/>
          <a:lstStyle/>
          <a:p>
            <a:r>
              <a:rPr lang="en-US" dirty="0" smtClean="0"/>
              <a:t>Speeds of plasma and perturbation</a:t>
            </a:r>
            <a:endParaRPr lang="ru-RU" dirty="0"/>
          </a:p>
        </p:txBody>
      </p:sp>
      <mc:AlternateContent xmlns:mc="http://schemas.openxmlformats.org/markup-compatibility/2006" xmlns:a14="http://schemas.microsoft.com/office/drawing/2010/main">
        <mc:Choice Requires="a14">
          <p:sp>
            <p:nvSpPr>
              <p:cNvPr id="6" name="Прямоугольник 5"/>
              <p:cNvSpPr/>
              <p:nvPr/>
            </p:nvSpPr>
            <p:spPr>
              <a:xfrm>
                <a:off x="5109184" y="5692412"/>
                <a:ext cx="2357697" cy="895373"/>
              </a:xfrm>
              <a:prstGeom prst="rect">
                <a:avLst/>
              </a:prstGeom>
            </p:spPr>
            <p:txBody>
              <a:bodyPr wrap="none">
                <a:spAutoFit/>
              </a:bodyPr>
              <a:lstStyle/>
              <a:p>
                <a:r>
                  <a:rPr lang="en-US" dirty="0" smtClean="0">
                    <a:latin typeface="Cambria Math" panose="02040503050406030204" pitchFamily="18" charset="0"/>
                  </a:rPr>
                  <a:t>Plasma speed:</a:t>
                </a:r>
              </a:p>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𝑙𝑜𝑠</m:t>
                          </m:r>
                        </m:sub>
                      </m:sSub>
                      <m:r>
                        <a:rPr lang="ru-R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100−250</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𝑘𝑚</m:t>
                          </m:r>
                        </m:num>
                        <m:den>
                          <m:r>
                            <a:rPr lang="en-US" b="0" i="1" smtClean="0">
                              <a:latin typeface="Cambria Math" panose="02040503050406030204" pitchFamily="18" charset="0"/>
                              <a:ea typeface="Cambria Math" panose="02040503050406030204" pitchFamily="18" charset="0"/>
                            </a:rPr>
                            <m:t>𝑠</m:t>
                          </m:r>
                        </m:den>
                      </m:f>
                    </m:oMath>
                  </m:oMathPara>
                </a14:m>
                <a:r>
                  <a:rPr lang="en-US" b="0" dirty="0" smtClean="0">
                    <a:ea typeface="Cambria Math" panose="02040503050406030204" pitchFamily="18" charset="0"/>
                  </a:rPr>
                  <a:t/>
                </a:r>
                <a:br>
                  <a:rPr lang="en-US" b="0" dirty="0" smtClean="0">
                    <a:ea typeface="Cambria Math" panose="02040503050406030204" pitchFamily="18" charset="0"/>
                  </a:rPr>
                </a:br>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5109184" y="5692412"/>
                <a:ext cx="2357697" cy="895373"/>
              </a:xfrm>
              <a:prstGeom prst="rect">
                <a:avLst/>
              </a:prstGeom>
              <a:blipFill rotWithShape="0">
                <a:blip r:embed="rId5"/>
                <a:stretch>
                  <a:fillRect l="-2067" t="-4762"/>
                </a:stretch>
              </a:blipFill>
            </p:spPr>
            <p:txBody>
              <a:bodyPr/>
              <a:lstStyle/>
              <a:p>
                <a:r>
                  <a:rPr lang="ru-RU">
                    <a:noFill/>
                  </a:rPr>
                  <a:t> </a:t>
                </a:r>
              </a:p>
            </p:txBody>
          </p:sp>
        </mc:Fallback>
      </mc:AlternateContent>
    </p:spTree>
    <p:extLst>
      <p:ext uri="{BB962C8B-B14F-4D97-AF65-F5344CB8AC3E}">
        <p14:creationId xmlns:p14="http://schemas.microsoft.com/office/powerpoint/2010/main" val="373658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Acoustics (B=0)</a:t>
            </a:r>
            <a:endParaRPr lang="ru-RU" dirty="0"/>
          </a:p>
        </p:txBody>
      </p:sp>
      <p:pic>
        <p:nvPicPr>
          <p:cNvPr id="4" name="003-mux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90613" y="1825625"/>
            <a:ext cx="6962775" cy="4351338"/>
          </a:xfrm>
        </p:spPr>
      </p:pic>
    </p:spTree>
    <p:extLst>
      <p:ext uri="{BB962C8B-B14F-4D97-AF65-F5344CB8AC3E}">
        <p14:creationId xmlns:p14="http://schemas.microsoft.com/office/powerpoint/2010/main" val="336541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001-mux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90613" y="1825625"/>
            <a:ext cx="6962775" cy="4351338"/>
          </a:xfrm>
        </p:spPr>
      </p:pic>
      <p:sp>
        <p:nvSpPr>
          <p:cNvPr id="2" name="Заголовок 1"/>
          <p:cNvSpPr>
            <a:spLocks noGrp="1"/>
          </p:cNvSpPr>
          <p:nvPr>
            <p:ph type="title"/>
          </p:nvPr>
        </p:nvSpPr>
        <p:spPr/>
        <p:txBody>
          <a:bodyPr/>
          <a:lstStyle/>
          <a:p>
            <a:r>
              <a:rPr lang="en-US" dirty="0" smtClean="0"/>
              <a:t>Torsional wave propagation (</a:t>
            </a:r>
            <a:r>
              <a:rPr lang="el-GR" dirty="0" smtClean="0"/>
              <a:t>β</a:t>
            </a:r>
            <a:r>
              <a:rPr lang="en-US" dirty="0" smtClean="0"/>
              <a:t> = 0)</a:t>
            </a:r>
            <a:endParaRPr lang="ru-RU" dirty="0"/>
          </a:p>
        </p:txBody>
      </p:sp>
      <p:cxnSp>
        <p:nvCxnSpPr>
          <p:cNvPr id="6" name="Прямая со стрелкой 5"/>
          <p:cNvCxnSpPr/>
          <p:nvPr/>
        </p:nvCxnSpPr>
        <p:spPr>
          <a:xfrm>
            <a:off x="2249905" y="1825625"/>
            <a:ext cx="433136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81273" y="1564014"/>
            <a:ext cx="577516" cy="523220"/>
          </a:xfrm>
          <a:prstGeom prst="rect">
            <a:avLst/>
          </a:prstGeom>
          <a:noFill/>
        </p:spPr>
        <p:txBody>
          <a:bodyPr wrap="square" rtlCol="0">
            <a:spAutoFit/>
          </a:bodyPr>
          <a:lstStyle/>
          <a:p>
            <a:r>
              <a:rPr lang="en-US" sz="2800" b="1" i="1" dirty="0" smtClean="0"/>
              <a:t>B</a:t>
            </a:r>
            <a:endParaRPr lang="ru-RU" sz="2800" b="1" i="1" dirty="0"/>
          </a:p>
        </p:txBody>
      </p:sp>
    </p:spTree>
    <p:extLst>
      <p:ext uri="{BB962C8B-B14F-4D97-AF65-F5344CB8AC3E}">
        <p14:creationId xmlns:p14="http://schemas.microsoft.com/office/powerpoint/2010/main" val="15401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Shear wave diffraction (</a:t>
            </a:r>
            <a:r>
              <a:rPr lang="el-GR" dirty="0" smtClean="0"/>
              <a:t>β</a:t>
            </a:r>
            <a:r>
              <a:rPr lang="en-US" dirty="0" smtClean="0"/>
              <a:t> </a:t>
            </a:r>
            <a:r>
              <a:rPr lang="en-US" dirty="0"/>
              <a:t>= 0</a:t>
            </a:r>
            <a:r>
              <a:rPr lang="en-US" dirty="0" smtClean="0"/>
              <a:t>) </a:t>
            </a:r>
            <a:endParaRPr lang="ru-RU" dirty="0"/>
          </a:p>
        </p:txBody>
      </p:sp>
      <p:pic>
        <p:nvPicPr>
          <p:cNvPr id="4" name="006-mux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90613" y="1825625"/>
            <a:ext cx="6962775" cy="4351338"/>
          </a:xfrm>
        </p:spPr>
      </p:pic>
      <p:cxnSp>
        <p:nvCxnSpPr>
          <p:cNvPr id="7" name="Прямая со стрелкой 6"/>
          <p:cNvCxnSpPr/>
          <p:nvPr/>
        </p:nvCxnSpPr>
        <p:spPr>
          <a:xfrm>
            <a:off x="2249905" y="1825625"/>
            <a:ext cx="433136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581273" y="1564014"/>
            <a:ext cx="577516" cy="523220"/>
          </a:xfrm>
          <a:prstGeom prst="rect">
            <a:avLst/>
          </a:prstGeom>
          <a:noFill/>
        </p:spPr>
        <p:txBody>
          <a:bodyPr wrap="square" rtlCol="0">
            <a:spAutoFit/>
          </a:bodyPr>
          <a:lstStyle/>
          <a:p>
            <a:r>
              <a:rPr lang="en-US" sz="2800" b="1" i="1" dirty="0" smtClean="0"/>
              <a:t>B</a:t>
            </a:r>
            <a:endParaRPr lang="ru-RU" sz="2800" b="1" i="1" dirty="0"/>
          </a:p>
        </p:txBody>
      </p:sp>
    </p:spTree>
    <p:extLst>
      <p:ext uri="{BB962C8B-B14F-4D97-AF65-F5344CB8AC3E}">
        <p14:creationId xmlns:p14="http://schemas.microsoft.com/office/powerpoint/2010/main" val="39210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902" y="2314242"/>
            <a:ext cx="7886700" cy="1325563"/>
          </a:xfrm>
        </p:spPr>
        <p:txBody>
          <a:bodyPr/>
          <a:lstStyle/>
          <a:p>
            <a:pPr algn="ctr"/>
            <a:r>
              <a:rPr lang="en-US" dirty="0" smtClean="0"/>
              <a:t>THANK YOU!</a:t>
            </a:r>
            <a:endParaRPr lang="ru-RU" dirty="0"/>
          </a:p>
        </p:txBody>
      </p:sp>
    </p:spTree>
    <p:extLst>
      <p:ext uri="{BB962C8B-B14F-4D97-AF65-F5344CB8AC3E}">
        <p14:creationId xmlns:p14="http://schemas.microsoft.com/office/powerpoint/2010/main" val="390841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MHD equations</a:t>
            </a:r>
            <a:endParaRPr lang="ru-RU" dirty="0"/>
          </a:p>
        </p:txBody>
      </p:sp>
      <p:sp>
        <p:nvSpPr>
          <p:cNvPr id="8" name="TextBox 7"/>
          <p:cNvSpPr txBox="1"/>
          <p:nvPr/>
        </p:nvSpPr>
        <p:spPr>
          <a:xfrm>
            <a:off x="1402420" y="1579151"/>
            <a:ext cx="2168570" cy="369332"/>
          </a:xfrm>
          <a:prstGeom prst="rect">
            <a:avLst/>
          </a:prstGeom>
          <a:noFill/>
        </p:spPr>
        <p:txBody>
          <a:bodyPr wrap="square" rtlCol="0">
            <a:spAutoFit/>
          </a:bodyPr>
          <a:lstStyle/>
          <a:p>
            <a:pPr algn="ctr"/>
            <a:r>
              <a:rPr lang="en-US" u="sng" dirty="0" smtClean="0"/>
              <a:t>Non-ideal plasma</a:t>
            </a:r>
            <a:endParaRPr lang="ru-RU" u="sng" dirty="0"/>
          </a:p>
        </p:txBody>
      </p:sp>
      <p:sp>
        <p:nvSpPr>
          <p:cNvPr id="9" name="TextBox 8"/>
          <p:cNvSpPr txBox="1"/>
          <p:nvPr/>
        </p:nvSpPr>
        <p:spPr>
          <a:xfrm>
            <a:off x="5759042" y="1579151"/>
            <a:ext cx="1971427" cy="369332"/>
          </a:xfrm>
          <a:prstGeom prst="rect">
            <a:avLst/>
          </a:prstGeom>
          <a:noFill/>
        </p:spPr>
        <p:txBody>
          <a:bodyPr wrap="square" rtlCol="0">
            <a:spAutoFit/>
          </a:bodyPr>
          <a:lstStyle/>
          <a:p>
            <a:pPr algn="ctr"/>
            <a:r>
              <a:rPr lang="en-US" u="sng" dirty="0" smtClean="0"/>
              <a:t>Ideal plasma</a:t>
            </a:r>
            <a:endParaRPr lang="ru-RU" u="sng" dirty="0"/>
          </a:p>
        </p:txBody>
      </p:sp>
      <mc:AlternateContent xmlns:mc="http://schemas.openxmlformats.org/markup-compatibility/2006" xmlns:a14="http://schemas.microsoft.com/office/drawing/2010/main">
        <mc:Choice Requires="a14">
          <p:sp>
            <p:nvSpPr>
              <p:cNvPr id="10" name="TextBox 9"/>
              <p:cNvSpPr txBox="1"/>
              <p:nvPr/>
            </p:nvSpPr>
            <p:spPr>
              <a:xfrm>
                <a:off x="804546" y="2159018"/>
                <a:ext cx="3364318" cy="2668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eqArr>
                            <m:eqArrPr>
                              <m:ctrlPr>
                                <a:rPr lang="ru-RU" b="0" i="1" smtClean="0">
                                  <a:latin typeface="Cambria Math"/>
                                  <a:ea typeface="Cambria Math" panose="02040503050406030204" pitchFamily="18" charset="0"/>
                                </a:rPr>
                              </m:ctrlPr>
                            </m:eqArrPr>
                            <m:e>
                              <m:r>
                                <a:rPr lang="en-US" b="0" i="1" smtClean="0">
                                  <a:latin typeface="Cambria Math" panose="02040503050406030204" pitchFamily="18" charset="0"/>
                                  <a:ea typeface="Cambria Math" panose="02040503050406030204" pitchFamily="18" charset="0"/>
                                </a:rPr>
                                <m:t> </m:t>
                              </m:r>
                            </m:e>
                            <m:e>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𝜌</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𝒗</m:t>
                              </m:r>
                              <m:r>
                                <a:rPr lang="en-US" b="0" i="1" smtClean="0">
                                  <a:latin typeface="Cambria Math" panose="02040503050406030204" pitchFamily="18" charset="0"/>
                                  <a:ea typeface="Cambria Math" panose="02040503050406030204" pitchFamily="18" charset="0"/>
                                </a:rPr>
                                <m:t>,</m:t>
                              </m:r>
                            </m:e>
                            <m:e>
                              <m:r>
                                <a:rPr lang="ru-RU" i="1" smtClean="0">
                                  <a:latin typeface="Cambria Math" panose="02040503050406030204" pitchFamily="18" charset="0"/>
                                  <a:ea typeface="Cambria Math" panose="02040503050406030204" pitchFamily="18" charset="0"/>
                                </a:rPr>
                                <m:t>𝜌</m:t>
                              </m:r>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b="1" i="1" smtClean="0">
                                      <a:latin typeface="Cambria Math" panose="02040503050406030204" pitchFamily="18" charset="0"/>
                                      <a:ea typeface="Cambria Math" panose="02040503050406030204" pitchFamily="18" charset="0"/>
                                    </a:rPr>
                                    <m:t>𝒗</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𝒋</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1" i="1" smtClean="0">
                                  <a:latin typeface="Cambria Math" panose="02040503050406030204" pitchFamily="18" charset="0"/>
                                  <a:ea typeface="Cambria Math" panose="02040503050406030204" pitchFamily="18" charset="0"/>
                                </a:rPr>
                                <m:t>𝒈</m:t>
                              </m:r>
                              <m:r>
                                <a:rPr lang="en-US" b="0"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𝜌</m:t>
                              </m:r>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𝑒</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ru-RU"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𝒗</m:t>
                              </m:r>
                              <m:r>
                                <a:rPr lang="en-US" b="1"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𝜅</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𝑇</m:t>
                                      </m:r>
                                    </m:e>
                                    <m:sup>
                                      <m:f>
                                        <m:fPr>
                                          <m:type m:val="lin"/>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m:t>
                                          </m:r>
                                        </m:num>
                                        <m:den>
                                          <m:r>
                                            <a:rPr lang="en-US" b="0" i="1" smtClean="0">
                                              <a:latin typeface="Cambria Math" panose="02040503050406030204" pitchFamily="18" charset="0"/>
                                              <a:ea typeface="Cambria Math" panose="02040503050406030204" pitchFamily="18" charset="0"/>
                                            </a:rPr>
                                            <m:t>2</m:t>
                                          </m:r>
                                        </m:den>
                                      </m:f>
                                    </m:sup>
                                  </m:sSup>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e>
                              </m:d>
                            </m:e>
                            <m:e>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ea typeface="Cambria Math" panose="02040503050406030204" pitchFamily="18" charset="0"/>
                                    </a:rPr>
                                    <m:t>2</m:t>
                                  </m:r>
                                </m:sup>
                              </m:sSup>
                              <m:r>
                                <m:rPr>
                                  <m:sty m:val="p"/>
                                </m:rPr>
                                <a:rPr lang="el-GR" b="0" i="1" smtClean="0">
                                  <a:latin typeface="Cambria Math" panose="02040503050406030204" pitchFamily="18" charset="0"/>
                                  <a:ea typeface="Cambria Math" panose="02040503050406030204" pitchFamily="18" charset="0"/>
                                </a:rPr>
                                <m:t>Λ</m:t>
                              </m:r>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ctrlPr>
                                    <a:rPr lang="en-US"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𝒗</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𝜂</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2</m:t>
                                  </m:r>
                                </m:sup>
                              </m:sSup>
                              <m:r>
                                <a:rPr lang="en-US" b="1" i="1">
                                  <a:latin typeface="Cambria Math" panose="02040503050406030204" pitchFamily="18" charset="0"/>
                                  <a:ea typeface="Cambria Math" panose="02040503050406030204" pitchFamily="18" charset="0"/>
                                </a:rPr>
                                <m:t>𝑩</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e>
                          </m:eqArr>
                        </m:e>
                      </m:d>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804546" y="2159018"/>
                <a:ext cx="3364318" cy="2668359"/>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16977" y="2315728"/>
                <a:ext cx="2255554" cy="2354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eqArr>
                            <m:eqArrPr>
                              <m:ctrlPr>
                                <a:rPr lang="ru-RU" b="0" i="1" smtClean="0">
                                  <a:latin typeface="Cambria Math"/>
                                </a:rPr>
                              </m:ctrlPr>
                            </m:eqArrPr>
                            <m:e>
                              <m:r>
                                <a:rPr lang="en-US" b="0" i="1" smtClean="0">
                                  <a:latin typeface="Cambria Math" panose="02040503050406030204" pitchFamily="18" charset="0"/>
                                </a:rPr>
                                <m:t> </m:t>
                              </m:r>
                            </m:e>
                            <m:e>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𝜌</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𝒗</m:t>
                              </m:r>
                              <m:r>
                                <a:rPr lang="en-US" b="0" i="1" smtClean="0">
                                  <a:latin typeface="Cambria Math" panose="02040503050406030204" pitchFamily="18" charset="0"/>
                                  <a:ea typeface="Cambria Math" panose="02040503050406030204" pitchFamily="18" charset="0"/>
                                </a:rPr>
                                <m:t>,</m:t>
                              </m:r>
                            </m:e>
                            <m:e>
                              <m:r>
                                <a:rPr lang="ru-RU" i="1" smtClean="0">
                                  <a:latin typeface="Cambria Math" panose="02040503050406030204" pitchFamily="18" charset="0"/>
                                  <a:ea typeface="Cambria Math" panose="02040503050406030204" pitchFamily="18" charset="0"/>
                                </a:rPr>
                                <m:t>𝜌</m:t>
                              </m:r>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b="1" i="1" smtClean="0">
                                      <a:latin typeface="Cambria Math" panose="02040503050406030204" pitchFamily="18" charset="0"/>
                                      <a:ea typeface="Cambria Math" panose="02040503050406030204" pitchFamily="18" charset="0"/>
                                    </a:rPr>
                                    <m:t>𝒗</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𝒋</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r>
                                <a:rPr lang="en-US" b="0" i="1" smtClean="0">
                                  <a:latin typeface="Cambria Math" panose="02040503050406030204" pitchFamily="18" charset="0"/>
                                  <a:ea typeface="Cambria Math" panose="02040503050406030204" pitchFamily="18" charset="0"/>
                                </a:rPr>
                                <m:t>,</m:t>
                              </m:r>
                            </m:e>
                            <m:e>
                              <m:r>
                                <a:rPr lang="en-US" i="1" smtClean="0">
                                  <a:latin typeface="Cambria Math" panose="02040503050406030204" pitchFamily="18" charset="0"/>
                                  <a:ea typeface="Cambria Math" panose="02040503050406030204" pitchFamily="18" charset="0"/>
                                </a:rPr>
                                <m:t>𝜌</m:t>
                              </m:r>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𝑒</m:t>
                                  </m:r>
                                </m:num>
                                <m:den>
                                  <m:r>
                                    <a:rPr lang="en-US"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ru-RU"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𝒗</m:t>
                              </m:r>
                              <m:r>
                                <a:rPr lang="en-US" b="0" i="1" smtClean="0">
                                  <a:latin typeface="Cambria Math" panose="02040503050406030204" pitchFamily="18" charset="0"/>
                                  <a:ea typeface="Cambria Math" panose="02040503050406030204" pitchFamily="18" charset="0"/>
                                </a:rPr>
                                <m:t>,</m:t>
                              </m:r>
                            </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ctrlPr>
                                    <a:rPr lang="en-US"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𝒗</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e>
                              </m:d>
                              <m:r>
                                <a:rPr lang="en-US" b="0" i="1" smtClean="0">
                                  <a:latin typeface="Cambria Math" panose="02040503050406030204" pitchFamily="18" charset="0"/>
                                  <a:ea typeface="Cambria Math" panose="02040503050406030204" pitchFamily="18" charset="0"/>
                                </a:rPr>
                                <m:t>.</m:t>
                              </m:r>
                            </m:e>
                          </m:eqArr>
                        </m:e>
                      </m:d>
                    </m:oMath>
                  </m:oMathPara>
                </a14:m>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5616977" y="2315728"/>
                <a:ext cx="2255554" cy="2354940"/>
              </a:xfrm>
              <a:prstGeom prst="rect">
                <a:avLst/>
              </a:prstGeom>
              <a:blipFill rotWithShape="0">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61326" y="5292021"/>
                <a:ext cx="4328557" cy="56727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ru-RU" i="1" smtClean="0">
                              <a:latin typeface="Cambria Math"/>
                            </a:rPr>
                          </m:ctrlPr>
                        </m:mPr>
                        <m:mr>
                          <m:e>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m:t>
                                </m:r>
                              </m:num>
                              <m:den>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m:t>
                            </m:r>
                          </m:e>
                          <m:e>
                            <m:r>
                              <a:rPr lang="en-US" b="1" i="1" smtClean="0">
                                <a:latin typeface="Cambria Math" panose="02040503050406030204" pitchFamily="18" charset="0"/>
                                <a:ea typeface="Cambria Math" panose="02040503050406030204" pitchFamily="18" charset="0"/>
                              </a:rPr>
                              <m:t>𝒋</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den>
                            </m:f>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r>
                              <a:rPr lang="en-US" b="0" i="1" smtClean="0">
                                <a:latin typeface="Cambria Math" panose="02040503050406030204" pitchFamily="18" charset="0"/>
                                <a:ea typeface="Cambria Math" panose="02040503050406030204" pitchFamily="18" charset="0"/>
                              </a:rPr>
                              <m:t>,</m:t>
                            </m:r>
                          </m:e>
                          <m:e>
                            <m:r>
                              <a:rPr lang="ru-RU" b="1" i="0" smtClean="0">
                                <a:latin typeface="Cambria Math" panose="02040503050406030204" pitchFamily="18" charset="0"/>
                                <a:ea typeface="Cambria Math" panose="02040503050406030204" pitchFamily="18" charset="0"/>
                              </a:rPr>
                              <m:t>𝛁</m:t>
                            </m:r>
                            <m:r>
                              <a:rPr lang="ru-RU"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r>
                              <a:rPr lang="en-US" b="0" i="1" smtClean="0">
                                <a:latin typeface="Cambria Math" panose="02040503050406030204" pitchFamily="18" charset="0"/>
                                <a:ea typeface="Cambria Math" panose="02040503050406030204" pitchFamily="18" charset="0"/>
                              </a:rPr>
                              <m:t>=0.</m:t>
                            </m:r>
                          </m:e>
                        </m:mr>
                      </m:m>
                    </m:oMath>
                  </m:oMathPara>
                </a14:m>
                <a:endParaRPr lang="ru-RU" dirty="0"/>
              </a:p>
            </p:txBody>
          </p:sp>
        </mc:Choice>
        <mc:Fallback xmlns="">
          <p:sp>
            <p:nvSpPr>
              <p:cNvPr id="13" name="TextBox 12"/>
              <p:cNvSpPr txBox="1">
                <a:spLocks noRot="1" noChangeAspect="1" noMove="1" noResize="1" noEditPoints="1" noAdjustHandles="1" noChangeArrowheads="1" noChangeShapeType="1" noTextEdit="1"/>
              </p:cNvSpPr>
              <p:nvPr/>
            </p:nvSpPr>
            <p:spPr>
              <a:xfrm>
                <a:off x="2461326" y="5292021"/>
                <a:ext cx="4328557" cy="567271"/>
              </a:xfrm>
              <a:prstGeom prst="rect">
                <a:avLst/>
              </a:prstGeom>
              <a:blipFill rotWithShape="0">
                <a:blip r:embed="rId5"/>
                <a:stretch>
                  <a:fillRect/>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124342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5107" y="1867354"/>
            <a:ext cx="7886700" cy="1325563"/>
          </a:xfrm>
        </p:spPr>
        <p:txBody>
          <a:bodyPr/>
          <a:lstStyle/>
          <a:p>
            <a:pPr algn="ctr"/>
            <a:r>
              <a:rPr lang="en-US" dirty="0" smtClean="0"/>
              <a:t>Euleria</a:t>
            </a:r>
            <a:r>
              <a:rPr lang="en-US" dirty="0"/>
              <a:t>n</a:t>
            </a:r>
            <a:r>
              <a:rPr lang="en-US" dirty="0" smtClean="0"/>
              <a:t> approach</a:t>
            </a:r>
            <a:endParaRPr lang="ru-RU" dirty="0"/>
          </a:p>
        </p:txBody>
      </p:sp>
      <p:sp>
        <p:nvSpPr>
          <p:cNvPr id="3" name="Объект 2"/>
          <p:cNvSpPr>
            <a:spLocks noGrp="1"/>
          </p:cNvSpPr>
          <p:nvPr>
            <p:ph idx="1"/>
          </p:nvPr>
        </p:nvSpPr>
        <p:spPr>
          <a:xfrm>
            <a:off x="1926771" y="3327853"/>
            <a:ext cx="5203372" cy="1483633"/>
          </a:xfrm>
        </p:spPr>
        <p:txBody>
          <a:bodyPr>
            <a:normAutofit fontScale="92500" lnSpcReduction="10000"/>
          </a:bodyPr>
          <a:lstStyle/>
          <a:p>
            <a:pPr marL="0" indent="0" algn="ctr">
              <a:lnSpc>
                <a:spcPct val="120000"/>
              </a:lnSpc>
              <a:buNone/>
            </a:pPr>
            <a:r>
              <a:rPr lang="en-US" dirty="0" smtClean="0"/>
              <a:t>(Here should be an image of a man sitting on a bank of a river and looking at passing boats)</a:t>
            </a:r>
            <a:endParaRPr lang="ru-RU" dirty="0"/>
          </a:p>
        </p:txBody>
      </p:sp>
    </p:spTree>
    <p:extLst>
      <p:ext uri="{BB962C8B-B14F-4D97-AF65-F5344CB8AC3E}">
        <p14:creationId xmlns:p14="http://schemas.microsoft.com/office/powerpoint/2010/main" val="960455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Eulerian MHD</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2240515" y="1728427"/>
                <a:ext cx="5750100" cy="24556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eqArr>
                            <m:eqArrPr>
                              <m:ctrlPr>
                                <a:rPr lang="ru-RU" b="0" i="1" smtClean="0">
                                  <a:latin typeface="Cambria Math"/>
                                </a:rPr>
                              </m:ctrlPr>
                            </m:eqArrPr>
                            <m:e>
                              <m:r>
                                <a:rPr lang="en-US" b="0" i="1" smtClean="0">
                                  <a:latin typeface="Cambria Math" panose="02040503050406030204" pitchFamily="18" charset="0"/>
                                </a:rPr>
                                <m:t> </m:t>
                              </m:r>
                            </m:e>
                            <m:e>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𝜕𝜌</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1" i="1" smtClean="0">
                                  <a:latin typeface="Cambria Math" panose="02040503050406030204" pitchFamily="18" charset="0"/>
                                  <a:ea typeface="Cambria Math" panose="02040503050406030204" pitchFamily="18" charset="0"/>
                                </a:rPr>
                                <m:t>𝒗</m:t>
                              </m:r>
                              <m:r>
                                <a:rPr lang="en-US" b="0" i="1" smtClean="0">
                                  <a:latin typeface="Cambria Math" panose="02040503050406030204" pitchFamily="18" charset="0"/>
                                  <a:ea typeface="Cambria Math" panose="02040503050406030204" pitchFamily="18" charset="0"/>
                                </a:rPr>
                                <m:t>=0,</m:t>
                              </m:r>
                            </m:e>
                            <m:e>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1" i="1" smtClean="0">
                                      <a:latin typeface="Cambria Math" panose="02040503050406030204" pitchFamily="18" charset="0"/>
                                      <a:ea typeface="Cambria Math" panose="02040503050406030204" pitchFamily="18" charset="0"/>
                                    </a:rPr>
                                    <m:t>𝒗</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b="1" i="1">
                                  <a:latin typeface="Cambria Math" panose="02040503050406030204" pitchFamily="18" charset="0"/>
                                  <a:ea typeface="Cambria Math" panose="02040503050406030204" pitchFamily="18" charset="0"/>
                                </a:rPr>
                                <m:t>𝒗𝒗</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𝑷</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r>
                                <a:rPr lang="en-US" b="0" i="1" smtClean="0">
                                  <a:latin typeface="Cambria Math" panose="02040503050406030204" pitchFamily="18" charset="0"/>
                                  <a:ea typeface="Cambria Math" panose="02040503050406030204" pitchFamily="18" charset="0"/>
                                </a:rPr>
                                <m:t>,</m:t>
                              </m:r>
                            </m:e>
                            <m:e>
                              <m:f>
                                <m:fPr>
                                  <m:ctrlPr>
                                    <a:rPr lang="en-US" i="1" smtClean="0">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d>
                                <m:dPr>
                                  <m:begChr m:val="["/>
                                  <m:endChr m:val="]"/>
                                  <m:ctrlPr>
                                    <a:rPr lang="en-US" b="0" i="1" smtClean="0">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𝜌</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𝑡𝑜𝑡</m:t>
                                      </m:r>
                                    </m:sub>
                                  </m:sSub>
                                  <m:r>
                                    <a:rPr lang="en-US" b="0" i="1" smtClean="0">
                                      <a:latin typeface="Cambria Math" panose="02040503050406030204" pitchFamily="18" charset="0"/>
                                      <a:ea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𝐵</m:t>
                                          </m:r>
                                        </m:e>
                                        <m:sup>
                                          <m:r>
                                            <a:rPr lang="en-US" i="1">
                                              <a:latin typeface="Cambria Math" panose="02040503050406030204" pitchFamily="18" charset="0"/>
                                            </a:rPr>
                                            <m:t>2</m:t>
                                          </m:r>
                                        </m:sup>
                                      </m:sSup>
                                    </m:num>
                                    <m:den>
                                      <m:r>
                                        <a:rPr lang="en-US" b="0" i="1" smtClean="0">
                                          <a:latin typeface="Cambria Math" panose="02040503050406030204" pitchFamily="18" charset="0"/>
                                        </a:rPr>
                                        <m:t>2</m:t>
                                      </m:r>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den>
                                  </m:f>
                                </m:e>
                              </m:d>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a:ea typeface="Cambria Math" panose="02040503050406030204" pitchFamily="18" charset="0"/>
                                    </a:rPr>
                                  </m:ctrlPr>
                                </m:dPr>
                                <m:e>
                                  <m:d>
                                    <m:dPr>
                                      <m:ctrlPr>
                                        <a:rPr lang="en-US" b="0" i="1" smtClean="0">
                                          <a:latin typeface="Cambria Math"/>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𝜌</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𝑡𝑜𝑡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e>
                                  </m:d>
                                  <m:r>
                                    <a:rPr lang="en-US" b="1" i="1" smtClean="0">
                                      <a:latin typeface="Cambria Math" panose="02040503050406030204" pitchFamily="18" charset="0"/>
                                      <a:ea typeface="Cambria Math" panose="02040503050406030204" pitchFamily="18" charset="0"/>
                                    </a:rPr>
                                    <m:t>𝒗</m:t>
                                  </m:r>
                                  <m:r>
                                    <a:rPr lang="en-US" b="1" i="1" smtClean="0">
                                      <a:latin typeface="Cambria Math" panose="02040503050406030204" pitchFamily="18" charset="0"/>
                                      <a:ea typeface="Cambria Math" panose="02040503050406030204" pitchFamily="18" charset="0"/>
                                    </a:rPr>
                                    <m:t>−</m:t>
                                  </m:r>
                                  <m:f>
                                    <m:fPr>
                                      <m:ctrlPr>
                                        <a:rPr lang="en-US" b="1" i="1" smtClean="0">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rPr>
                                        <m:t>𝒗</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m:t>
                                      </m:r>
                                    </m:num>
                                    <m:den>
                                      <m:sSub>
                                        <m:sSubPr>
                                          <m:ctrlPr>
                                            <a:rPr lang="en-US" b="1"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1" i="1" smtClean="0">
                                              <a:latin typeface="Cambria Math" panose="02040503050406030204" pitchFamily="18" charset="0"/>
                                              <a:ea typeface="Cambria Math" panose="02040503050406030204" pitchFamily="18" charset="0"/>
                                            </a:rPr>
                                            <m:t>𝟎</m:t>
                                          </m:r>
                                        </m:sub>
                                      </m:sSub>
                                    </m:den>
                                  </m:f>
                                </m:e>
                              </m:d>
                              <m:r>
                                <a:rPr lang="en-US" b="0" i="1" smtClean="0">
                                  <a:latin typeface="Cambria Math" panose="02040503050406030204" pitchFamily="18" charset="0"/>
                                  <a:ea typeface="Cambria Math" panose="02040503050406030204" pitchFamily="18" charset="0"/>
                                </a:rPr>
                                <m:t>=0,</m:t>
                              </m:r>
                            </m:e>
                            <m:e>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r>
                                <a:rPr lang="en-US" b="1"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lang="en-US"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𝒗𝑩</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𝑩𝒗</m:t>
                                  </m:r>
                                </m:e>
                              </m:d>
                              <m:r>
                                <a:rPr lang="en-US" b="0"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ru-RU" b="1">
                                  <a:latin typeface="Cambria Math" panose="02040503050406030204" pitchFamily="18" charset="0"/>
                                  <a:ea typeface="Cambria Math" panose="02040503050406030204" pitchFamily="18" charset="0"/>
                                </a:rPr>
                                <m:t>𝛁</m:t>
                              </m:r>
                              <m:r>
                                <a:rPr lang="ru-RU"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e>
                          </m:eqArr>
                        </m:e>
                      </m: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2240515" y="1728427"/>
                <a:ext cx="5750100" cy="2455609"/>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42663" y="5459146"/>
                <a:ext cx="3312895" cy="430374"/>
              </a:xfrm>
              <a:prstGeom prst="rect">
                <a:avLst/>
              </a:prstGeom>
              <a:noFill/>
            </p:spPr>
            <p:txBody>
              <a:bodyPr wrap="none" lIns="0" tIns="0" rIns="0" bIns="0" rtlCol="0">
                <a:spAutoFit/>
              </a:bodyPr>
              <a:lstStyle/>
              <a:p>
                <a14:m>
                  <m:oMath xmlns:m="http://schemas.openxmlformats.org/officeDocument/2006/math">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𝑡𝑜𝑡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𝑣</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den>
                    </m:f>
                  </m:oMath>
                </a14:m>
                <a:r>
                  <a:rPr lang="en-US" dirty="0" smtClean="0"/>
                  <a:t> - total specific energy</a:t>
                </a:r>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2242663" y="5459146"/>
                <a:ext cx="3312895" cy="430374"/>
              </a:xfrm>
              <a:prstGeom prst="rect">
                <a:avLst/>
              </a:prstGeom>
              <a:blipFill rotWithShape="0">
                <a:blip r:embed="rId4"/>
                <a:stretch>
                  <a:fillRect r="-3499" b="-20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40515" y="6089974"/>
                <a:ext cx="4595810" cy="622350"/>
              </a:xfrm>
              <a:prstGeom prst="rect">
                <a:avLst/>
              </a:prstGeom>
              <a:noFill/>
            </p:spPr>
            <p:txBody>
              <a:bodyPr wrap="none" lIns="0" tIns="0" rIns="0" bIns="0" rtlCol="0">
                <a:spAutoFit/>
              </a:bodyPr>
              <a:lstStyle/>
              <a:p>
                <a14:m>
                  <m:oMath xmlns:m="http://schemas.openxmlformats.org/officeDocument/2006/math">
                    <m:sSub>
                      <m:sSubPr>
                        <m:ctrlPr>
                          <a:rPr lang="ru-RU"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d>
                      <m:dPr>
                        <m:ctrlPr>
                          <a:rPr lang="en-US" b="0" i="1" smtClean="0">
                            <a:latin typeface="Cambria Math"/>
                          </a:rPr>
                        </m:ctrlPr>
                      </m:dPr>
                      <m:e>
                        <m:sSub>
                          <m:sSubPr>
                            <m:ctrlPr>
                              <a:rPr lang="en-US" b="0" i="1" smtClean="0">
                                <a:latin typeface="Cambria Math"/>
                              </a:rPr>
                            </m:ctrlPr>
                          </m:sSubPr>
                          <m:e>
                            <m:d>
                              <m:dPr>
                                <m:ctrlPr>
                                  <a:rPr lang="en-US" b="0" i="1" smtClean="0">
                                    <a:latin typeface="Cambria Math"/>
                                  </a:rPr>
                                </m:ctrlPr>
                              </m:dPr>
                              <m:e>
                                <m:f>
                                  <m:fPr>
                                    <m:ctrlPr>
                                      <a:rPr lang="en-US" i="1" smtClean="0">
                                        <a:latin typeface="Cambria Math"/>
                                      </a:rPr>
                                    </m:ctrlPr>
                                  </m:fPr>
                                  <m:num>
                                    <m:sSup>
                                      <m:sSupPr>
                                        <m:ctrlPr>
                                          <a:rPr lang="en-US" i="1">
                                            <a:latin typeface="Cambria Math"/>
                                          </a:rPr>
                                        </m:ctrlPr>
                                      </m:sSupPr>
                                      <m:e>
                                        <m:r>
                                          <a:rPr lang="en-US" i="1">
                                            <a:latin typeface="Cambria Math" panose="02040503050406030204" pitchFamily="18" charset="0"/>
                                          </a:rPr>
                                          <m:t>𝐵</m:t>
                                        </m:r>
                                      </m:e>
                                      <m:sup>
                                        <m:r>
                                          <a:rPr lang="en-US" i="1">
                                            <a:latin typeface="Cambria Math" panose="02040503050406030204" pitchFamily="18" charset="0"/>
                                          </a:rPr>
                                          <m:t>2</m:t>
                                        </m:r>
                                      </m:sup>
                                    </m:sSup>
                                  </m:num>
                                  <m:den>
                                    <m:r>
                                      <a:rPr lang="en-US" b="0" i="1" smtClean="0">
                                        <a:latin typeface="Cambria Math" panose="02040503050406030204" pitchFamily="18" charset="0"/>
                                      </a:rPr>
                                      <m:t>2</m:t>
                                    </m:r>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den>
                                </m:f>
                                <m:r>
                                  <a:rPr lang="en-US" i="1">
                                    <a:latin typeface="Cambria Math" panose="02040503050406030204" pitchFamily="18" charset="0"/>
                                  </a:rPr>
                                  <m:t>+</m:t>
                                </m:r>
                                <m:r>
                                  <a:rPr lang="en-US" i="1">
                                    <a:latin typeface="Cambria Math" panose="02040503050406030204" pitchFamily="18" charset="0"/>
                                  </a:rPr>
                                  <m:t>𝑝</m:t>
                                </m:r>
                              </m:e>
                            </m:d>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f>
                              <m:fPr>
                                <m:ctrlPr>
                                  <a:rPr lang="en-US" i="1" smtClean="0">
                                    <a:latin typeface="Cambria Math"/>
                                  </a:rPr>
                                </m:ctrlPr>
                              </m:fPr>
                              <m:num>
                                <m:r>
                                  <a:rPr lang="en-US" i="1">
                                    <a:latin typeface="Cambria Math" panose="02040503050406030204" pitchFamily="18" charset="0"/>
                                  </a:rPr>
                                  <m:t>1</m:t>
                                </m:r>
                              </m:num>
                              <m:den>
                                <m:sSub>
                                  <m:sSubPr>
                                    <m:ctrlPr>
                                      <a:rPr lang="en-US" i="1" smtClean="0">
                                        <a:latin typeface="Cambria Math"/>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den>
                            </m:f>
                            <m:r>
                              <a:rPr lang="en-US" b="0" i="1" smtClean="0">
                                <a:latin typeface="Cambria Math" panose="02040503050406030204" pitchFamily="18" charset="0"/>
                              </a:rPr>
                              <m:t>𝐵</m:t>
                            </m:r>
                          </m:e>
                          <m:sub>
                            <m:r>
                              <a:rPr lang="en-US" b="0" i="1" smtClean="0">
                                <a:latin typeface="Cambria Math" panose="02040503050406030204" pitchFamily="18" charset="0"/>
                              </a:rPr>
                              <m:t>𝑖</m:t>
                            </m:r>
                          </m:sub>
                        </m:sSub>
                        <m:sSub>
                          <m:sSubPr>
                            <m:ctrlPr>
                              <a:rPr lang="en-US" i="1">
                                <a:latin typeface="Cambria Math"/>
                              </a:rPr>
                            </m:ctrlPr>
                          </m:sSubPr>
                          <m:e>
                            <m:r>
                              <a:rPr lang="en-US" i="1">
                                <a:latin typeface="Cambria Math" panose="02040503050406030204" pitchFamily="18" charset="0"/>
                              </a:rPr>
                              <m:t>𝐵</m:t>
                            </m:r>
                          </m:e>
                          <m:sub>
                            <m:r>
                              <a:rPr lang="en-US" b="0" i="1" smtClean="0">
                                <a:latin typeface="Cambria Math" panose="02040503050406030204" pitchFamily="18" charset="0"/>
                              </a:rPr>
                              <m:t>𝑗</m:t>
                            </m:r>
                          </m:sub>
                        </m:sSub>
                      </m:e>
                    </m:d>
                  </m:oMath>
                </a14:m>
                <a:r>
                  <a:rPr lang="en-US" dirty="0" smtClean="0"/>
                  <a:t> - stress tensor</a:t>
                </a:r>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2240515" y="6089974"/>
                <a:ext cx="4595810" cy="622350"/>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85007" y="4465918"/>
                <a:ext cx="2415705" cy="893001"/>
              </a:xfrm>
              <a:prstGeom prst="rect">
                <a:avLst/>
              </a:prstGeom>
              <a:noFill/>
              <a:ln>
                <a:solidFill>
                  <a:schemeClr val="tx1"/>
                </a:solidFill>
              </a:ln>
            </p:spPr>
            <p:txBody>
              <a:bodyPr wrap="square" lIns="0" tIns="0" rIns="0" bIns="0" rtlCol="0">
                <a:spAutoFit/>
              </a:bodyPr>
              <a:lstStyle/>
              <a:p>
                <a:pPr algn="ctr"/>
                <a:r>
                  <a:rPr lang="en-US" sz="2000" dirty="0" smtClean="0"/>
                  <a:t> Advection equation:</a:t>
                </a:r>
              </a:p>
              <a:p>
                <a:pPr/>
                <a14:m>
                  <m:oMathPara xmlns:m="http://schemas.openxmlformats.org/officeDocument/2006/math">
                    <m:oMathParaPr>
                      <m:jc m:val="center"/>
                    </m:oMathParaPr>
                    <m:oMath xmlns:m="http://schemas.openxmlformats.org/officeDocument/2006/math">
                      <m:f>
                        <m:fPr>
                          <m:ctrlPr>
                            <a:rPr lang="ru-RU" sz="2000" i="1" smtClean="0">
                              <a:latin typeface="Cambria Math"/>
                            </a:rPr>
                          </m:ctrlPr>
                        </m:fPr>
                        <m:num>
                          <m:r>
                            <a:rPr lang="ru-RU"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𝑄</m:t>
                          </m:r>
                        </m:num>
                        <m:den>
                          <m:r>
                            <a:rPr lang="ru-RU"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rPr>
                        <m:t>+</m:t>
                      </m:r>
                      <m:r>
                        <a:rPr lang="en-US" sz="2000" b="1"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𝑭</m:t>
                      </m:r>
                      <m:r>
                        <a:rPr lang="en-US" sz="2000" b="0" i="1" smtClean="0">
                          <a:latin typeface="Cambria Math" panose="02040503050406030204" pitchFamily="18" charset="0"/>
                          <a:ea typeface="Cambria Math" panose="02040503050406030204" pitchFamily="18" charset="0"/>
                        </a:rPr>
                        <m:t>=0</m:t>
                      </m:r>
                    </m:oMath>
                  </m:oMathPara>
                </a14:m>
                <a:endParaRPr lang="ru-RU"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785007" y="4465918"/>
                <a:ext cx="2415705" cy="893001"/>
              </a:xfrm>
              <a:prstGeom prst="rect">
                <a:avLst/>
              </a:prstGeom>
              <a:blipFill rotWithShape="0">
                <a:blip r:embed="rId6"/>
                <a:stretch>
                  <a:fillRect t="-8108" r="-503"/>
                </a:stretch>
              </a:blipFill>
              <a:ln>
                <a:solidFill>
                  <a:schemeClr val="tx1"/>
                </a:solidFill>
              </a:ln>
            </p:spPr>
            <p:txBody>
              <a:bodyPr/>
              <a:lstStyle/>
              <a:p>
                <a:r>
                  <a:rPr lang="ru-RU">
                    <a:noFill/>
                  </a:rPr>
                  <a:t> </a:t>
                </a:r>
              </a:p>
            </p:txBody>
          </p:sp>
        </mc:Fallback>
      </mc:AlternateContent>
    </p:spTree>
    <p:extLst>
      <p:ext uri="{BB962C8B-B14F-4D97-AF65-F5344CB8AC3E}">
        <p14:creationId xmlns:p14="http://schemas.microsoft.com/office/powerpoint/2010/main" val="342487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Eulerian numerical scheme</a:t>
            </a:r>
            <a:endParaRPr lang="ru-RU" dirty="0"/>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911" y="1825625"/>
            <a:ext cx="3862177" cy="4351338"/>
          </a:xfrm>
        </p:spPr>
      </p:pic>
    </p:spTree>
    <p:extLst>
      <p:ext uri="{BB962C8B-B14F-4D97-AF65-F5344CB8AC3E}">
        <p14:creationId xmlns:p14="http://schemas.microsoft.com/office/powerpoint/2010/main" val="211055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85107" y="186735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t>Langrangian</a:t>
            </a:r>
            <a:r>
              <a:rPr lang="en-US" dirty="0"/>
              <a:t> approach</a:t>
            </a:r>
            <a:endParaRPr lang="ru-RU" dirty="0"/>
          </a:p>
        </p:txBody>
      </p:sp>
      <p:sp>
        <p:nvSpPr>
          <p:cNvPr id="5" name="Объект 2"/>
          <p:cNvSpPr txBox="1">
            <a:spLocks/>
          </p:cNvSpPr>
          <p:nvPr/>
        </p:nvSpPr>
        <p:spPr>
          <a:xfrm>
            <a:off x="1689004" y="3327853"/>
            <a:ext cx="5678905" cy="148363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dirty="0" smtClean="0"/>
              <a:t>(Here </a:t>
            </a:r>
            <a:r>
              <a:rPr lang="en-US" dirty="0"/>
              <a:t>should be a image of a man </a:t>
            </a:r>
            <a:r>
              <a:rPr lang="en-US" dirty="0" smtClean="0"/>
              <a:t>sitting </a:t>
            </a:r>
            <a:r>
              <a:rPr lang="en-US" dirty="0"/>
              <a:t>on </a:t>
            </a:r>
            <a:r>
              <a:rPr lang="en-US" dirty="0" smtClean="0"/>
              <a:t>a boat and drifting down a river)</a:t>
            </a:r>
            <a:endParaRPr lang="ru-RU" dirty="0"/>
          </a:p>
        </p:txBody>
      </p:sp>
    </p:spTree>
    <p:extLst>
      <p:ext uri="{BB962C8B-B14F-4D97-AF65-F5344CB8AC3E}">
        <p14:creationId xmlns:p14="http://schemas.microsoft.com/office/powerpoint/2010/main" val="12887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Lagrangian</a:t>
            </a:r>
            <a:r>
              <a:rPr lang="en-US" dirty="0" smtClean="0"/>
              <a:t> approach</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2278337" y="2507117"/>
                <a:ext cx="4587325" cy="2956579"/>
              </a:xfrm>
              <a:prstGeom prst="rect">
                <a:avLst/>
              </a:prstGeom>
              <a:noFill/>
            </p:spPr>
            <p:txBody>
              <a:bodyPr wrap="square" lIns="0" tIns="0" rIns="0" bIns="0" rtlCol="0">
                <a:spAutoFit/>
              </a:bodyPr>
              <a:lstStyle/>
              <a:p>
                <a:pPr algn="ctr">
                  <a:lnSpc>
                    <a:spcPct val="150000"/>
                  </a:lnSpc>
                </a:pP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𝑿</m:t>
                    </m:r>
                    <m:d>
                      <m:dPr>
                        <m:ctrlPr>
                          <a:rPr lang="en-US" b="0" i="1" smtClean="0">
                            <a:latin typeface="Cambria Math"/>
                          </a:rPr>
                        </m:ctrlPr>
                      </m:dPr>
                      <m:e>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b="0" i="1" dirty="0" smtClean="0">
                    <a:latin typeface="Cambria Math" panose="02040503050406030204" pitchFamily="18" charset="0"/>
                  </a:rPr>
                  <a:t> </a:t>
                </a:r>
                <a:r>
                  <a:rPr lang="en-US" b="0" dirty="0" smtClean="0">
                    <a:latin typeface="Cambria Math" panose="02040503050406030204" pitchFamily="18" charset="0"/>
                  </a:rPr>
                  <a:t>- trajectory of an “observer”,</a:t>
                </a:r>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r>
                      <a:rPr lang="en-US" b="1" i="1" smtClean="0">
                        <a:latin typeface="Cambria Math" panose="02040503050406030204" pitchFamily="18" charset="0"/>
                      </a:rPr>
                      <m:t>𝑿</m:t>
                    </m:r>
                    <m:d>
                      <m:dPr>
                        <m:ctrlPr>
                          <a:rPr lang="en-US" b="0" i="1" smtClean="0">
                            <a:latin typeface="Cambria Math"/>
                          </a:rPr>
                        </m:ctrlPr>
                      </m:dPr>
                      <m:e>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oMath>
                </a14:m>
                <a:r>
                  <a:rPr lang="en-US" b="0" i="1" dirty="0" smtClean="0">
                    <a:latin typeface="Cambria Math" panose="02040503050406030204" pitchFamily="18" charset="0"/>
                  </a:rPr>
                  <a:t> - </a:t>
                </a:r>
                <a:r>
                  <a:rPr lang="en-US" dirty="0" smtClean="0">
                    <a:latin typeface="Cambria Math" panose="02040503050406030204" pitchFamily="18" charset="0"/>
                  </a:rPr>
                  <a:t>initial coordinates,</a:t>
                </a: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b="0" i="1" smtClean="0">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f>
                        <m:fPr>
                          <m:ctrlPr>
                            <a:rPr lang="en-US" i="1">
                              <a:latin typeface="Cambria Math"/>
                            </a:rPr>
                          </m:ctrlPr>
                        </m:fPr>
                        <m:num>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sSubSup>
                            <m:sSubSupPr>
                              <m:ctrlPr>
                                <a:rPr lang="en-US" i="1">
                                  <a:latin typeface="Cambria Math"/>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𝛼</m:t>
                              </m:r>
                            </m:sub>
                            <m:sup>
                              <m:r>
                                <a:rPr lang="en-US" i="1">
                                  <a:latin typeface="Cambria Math" panose="02040503050406030204" pitchFamily="18" charset="0"/>
                                  <a:ea typeface="Cambria Math" panose="02040503050406030204" pitchFamily="18" charset="0"/>
                                </a:rPr>
                                <m:t>0</m:t>
                              </m:r>
                            </m:sup>
                          </m:sSubSup>
                        </m:den>
                      </m:f>
                      <m:sSubSup>
                        <m:sSubSupPr>
                          <m:ctrlPr>
                            <a:rPr lang="en-US" i="1" smtClean="0">
                              <a:latin typeface="Cambria Math"/>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i="1" smtClean="0">
                              <a:latin typeface="Cambria Math" panose="02040503050406030204" pitchFamily="18" charset="0"/>
                              <a:ea typeface="Cambria Math" panose="02040503050406030204" pitchFamily="18" charset="0"/>
                            </a:rPr>
                            <m:t>𝛼</m:t>
                          </m:r>
                        </m:sub>
                        <m:sup>
                          <m:r>
                            <a:rPr lang="en-US" b="0" i="1" smtClean="0">
                              <a:latin typeface="Cambria Math" panose="02040503050406030204" pitchFamily="18" charset="0"/>
                              <a:ea typeface="Cambria Math" panose="02040503050406030204" pitchFamily="18" charset="0"/>
                            </a:rPr>
                            <m:t>0</m:t>
                          </m:r>
                        </m:sup>
                      </m:sSubSup>
                      <m:r>
                        <a:rPr lang="en-US" b="0" i="1" smtClean="0">
                          <a:latin typeface="Cambria Math" panose="02040503050406030204" pitchFamily="18" charset="0"/>
                          <a:ea typeface="Cambria Math" panose="02040503050406030204" pitchFamily="18" charset="0"/>
                        </a:rPr>
                        <m:t>+</m:t>
                      </m:r>
                      <m:f>
                        <m:fPr>
                          <m:ctrlPr>
                            <a:rPr lang="en-US" i="1">
                              <a:latin typeface="Cambria Math"/>
                            </a:rPr>
                          </m:ctrlPr>
                        </m:fPr>
                        <m:num>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sub>
                          </m:sSub>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sub>
                      </m:sSub>
                      <m:sSubSup>
                        <m:sSubSupPr>
                          <m:ctrlPr>
                            <a:rPr lang="en-US" i="1">
                              <a:latin typeface="Cambria Math"/>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𝛼</m:t>
                          </m:r>
                        </m:sub>
                        <m:sup>
                          <m:r>
                            <a:rPr lang="en-US" i="1">
                              <a:latin typeface="Cambria Math" panose="02040503050406030204" pitchFamily="18" charset="0"/>
                              <a:ea typeface="Cambria Math" panose="02040503050406030204" pitchFamily="18" charset="0"/>
                            </a:rPr>
                            <m:t>0</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m:oMathPara>
                </a14:m>
                <a:endParaRPr lang="en-US" i="1" dirty="0" smtClean="0">
                  <a:latin typeface="Cambria Math" panose="02040503050406030204" pitchFamily="18" charset="0"/>
                  <a:ea typeface="Cambria Math" panose="02040503050406030204" pitchFamily="18" charset="0"/>
                </a:endParaRPr>
              </a:p>
              <a:p>
                <a:pPr algn="ctr">
                  <a:lnSpc>
                    <a:spcPct val="150000"/>
                  </a:lnSpc>
                </a:pPr>
                <a:r>
                  <a:rPr lang="en-US" u="sng" dirty="0" smtClean="0">
                    <a:effectLst/>
                  </a:rPr>
                  <a:t>If </a:t>
                </a:r>
                <a14:m>
                  <m:oMath xmlns:m="http://schemas.openxmlformats.org/officeDocument/2006/math">
                    <m:sSup>
                      <m:sSupPr>
                        <m:ctrlPr>
                          <a:rPr lang="en-US" i="1" u="sng" smtClean="0">
                            <a:effectLst/>
                            <a:latin typeface="Cambria Math"/>
                          </a:rPr>
                        </m:ctrlPr>
                      </m:sSupPr>
                      <m:e>
                        <m:r>
                          <a:rPr lang="en-US" b="1" i="1" u="sng" smtClean="0">
                            <a:effectLst/>
                            <a:latin typeface="Cambria Math" panose="02040503050406030204" pitchFamily="18" charset="0"/>
                          </a:rPr>
                          <m:t>𝒙</m:t>
                        </m:r>
                      </m:e>
                      <m:sup>
                        <m:r>
                          <a:rPr lang="en-US" b="0" i="1" u="sng" smtClean="0">
                            <a:effectLst/>
                            <a:latin typeface="Cambria Math" panose="02040503050406030204" pitchFamily="18" charset="0"/>
                          </a:rPr>
                          <m:t>0</m:t>
                        </m:r>
                      </m:sup>
                    </m:sSup>
                  </m:oMath>
                </a14:m>
                <a:r>
                  <a:rPr lang="en-US" u="sng" dirty="0" smtClean="0">
                    <a:effectLst/>
                  </a:rPr>
                  <a:t> is fixed in time:</a:t>
                </a:r>
              </a:p>
              <a:p>
                <a:pPr algn="ctr">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𝑡</m:t>
                      </m:r>
                      <m:r>
                        <a:rPr lang="en-US" b="0" i="0" smtClean="0">
                          <a:latin typeface="Cambria Math" panose="02040503050406030204" pitchFamily="18" charset="0"/>
                          <a:ea typeface="Cambria Math" panose="02040503050406030204" pitchFamily="18" charset="0"/>
                        </a:rPr>
                        <m:t>.</m:t>
                      </m:r>
                    </m:oMath>
                  </m:oMathPara>
                </a14:m>
                <a:endParaRPr lang="en-US" dirty="0" smtClean="0"/>
              </a:p>
              <a:p>
                <a:pPr algn="ctr">
                  <a:lnSpc>
                    <a:spcPct val="150000"/>
                  </a:lnSpc>
                </a:pPr>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2278337" y="2507117"/>
                <a:ext cx="4587325" cy="2956579"/>
              </a:xfrm>
              <a:prstGeom prst="rect">
                <a:avLst/>
              </a:prstGeom>
              <a:blipFill rotWithShape="0">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42774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Lagrangian</a:t>
            </a:r>
            <a:r>
              <a:rPr lang="en-US" dirty="0" smtClean="0"/>
              <a:t> MHD</a:t>
            </a:r>
            <a:endParaRPr lang="ru-RU" dirty="0"/>
          </a:p>
        </p:txBody>
      </p:sp>
      <mc:AlternateContent xmlns:mc="http://schemas.openxmlformats.org/markup-compatibility/2006" xmlns:a14="http://schemas.microsoft.com/office/drawing/2010/main">
        <mc:Choice Requires="a14">
          <p:sp>
            <p:nvSpPr>
              <p:cNvPr id="4" name="TextBox 3"/>
              <p:cNvSpPr txBox="1"/>
              <p:nvPr/>
            </p:nvSpPr>
            <p:spPr>
              <a:xfrm>
                <a:off x="3420793" y="2258303"/>
                <a:ext cx="3197991" cy="16238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i="1" smtClean="0">
                              <a:latin typeface="Cambria Math"/>
                            </a:rPr>
                          </m:ctrlPr>
                        </m:dPr>
                        <m:e>
                          <m:eqArr>
                            <m:eqArrPr>
                              <m:ctrlPr>
                                <a:rPr lang="en-US" b="0" i="1" smtClean="0">
                                  <a:latin typeface="Cambria Math"/>
                                </a:rPr>
                              </m:ctrlPr>
                            </m:eqArrPr>
                            <m:e>
                              <m:r>
                                <a:rPr lang="en-US" b="0" i="1" smtClean="0">
                                  <a:latin typeface="Cambria Math" panose="02040503050406030204" pitchFamily="18" charset="0"/>
                                </a:rPr>
                                <m:t> </m:t>
                              </m:r>
                            </m:e>
                            <m:e>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ea typeface="Cambria Math" panose="02040503050406030204" pitchFamily="18" charset="0"/>
                                    </a:rPr>
                                    <m:t>0</m:t>
                                  </m:r>
                                </m:sup>
                              </m:sSup>
                              <m:sSup>
                                <m:sSupPr>
                                  <m:ctrlPr>
                                    <a:rPr lang="en-US" i="1">
                                      <a:latin typeface="Cambria Math"/>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Δ</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e>
                            <m:e>
                              <m:r>
                                <a:rPr lang="en-US" i="1">
                                  <a:latin typeface="Cambria Math" panose="02040503050406030204" pitchFamily="18" charset="0"/>
                                  <a:ea typeface="Cambria Math" panose="02040503050406030204" pitchFamily="18" charset="0"/>
                                </a:rPr>
                                <m:t>𝜌</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b="1" i="1">
                                      <a:latin typeface="Cambria Math" panose="02040503050406030204" pitchFamily="18" charset="0"/>
                                      <a:ea typeface="Cambria Math" panose="02040503050406030204" pitchFamily="18" charset="0"/>
                                    </a:rPr>
                                    <m:t>𝒗</m:t>
                                  </m:r>
                                </m:num>
                                <m:den>
                                  <m:r>
                                    <a:rPr lang="en-US" i="1">
                                      <a:latin typeface="Cambria Math" panose="02040503050406030204" pitchFamily="18" charset="0"/>
                                      <a:ea typeface="Cambria Math" panose="02040503050406030204" pitchFamily="18" charset="0"/>
                                    </a:rPr>
                                    <m:t>𝑑𝑡</m:t>
                                  </m:r>
                                </m:den>
                              </m:f>
                              <m:r>
                                <a:rPr lang="en-US" i="1">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𝒋</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r>
                                <a:rPr lang="en-US" b="1" i="1">
                                  <a:latin typeface="Cambria Math" panose="02040503050406030204" pitchFamily="18" charset="0"/>
                                  <a:ea typeface="Cambria Math" panose="02040503050406030204" pitchFamily="18" charset="0"/>
                                </a:rPr>
                                <m:t>,</m:t>
                              </m:r>
                            </m:e>
                            <m:e>
                              <m:r>
                                <a:rPr lang="en-US" i="1">
                                  <a:latin typeface="Cambria Math" panose="02040503050406030204" pitchFamily="18" charset="0"/>
                                </a:rPr>
                                <m:t>𝑝</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0</m:t>
                                  </m:r>
                                </m:sup>
                              </m:sSup>
                              <m:sSup>
                                <m:sSupPr>
                                  <m:ctrlPr>
                                    <a:rPr lang="en-US" i="1">
                                      <a:latin typeface="Cambria Math"/>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Δ</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up>
                              </m:sSup>
                              <m:r>
                                <a:rPr lang="en-US" i="1">
                                  <a:latin typeface="Cambria Math" panose="02040503050406030204" pitchFamily="18" charset="0"/>
                                  <a:ea typeface="Cambria Math" panose="02040503050406030204" pitchFamily="18" charset="0"/>
                                </a:rPr>
                                <m:t>,</m:t>
                              </m:r>
                            </m:e>
                            <m:e>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𝐵</m:t>
                                  </m:r>
                                </m:e>
                                <m:sub>
                                  <m:r>
                                    <a:rPr lang="en-US" i="1">
                                      <a:latin typeface="Cambria Math" panose="02040503050406030204" pitchFamily="18" charset="0"/>
                                      <a:ea typeface="Cambria Math" panose="02040503050406030204" pitchFamily="18" charset="0"/>
                                    </a:rPr>
                                    <m:t>𝛼</m:t>
                                  </m:r>
                                </m:sub>
                                <m:sup>
                                  <m:r>
                                    <a:rPr lang="en-US" i="1">
                                      <a:latin typeface="Cambria Math" panose="02040503050406030204" pitchFamily="18" charset="0"/>
                                    </a:rPr>
                                    <m:t>0</m:t>
                                  </m:r>
                                </m:sup>
                              </m:sSubSup>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ub>
                              </m:sSub>
                              <m:sSup>
                                <m:sSupPr>
                                  <m:ctrlPr>
                                    <a:rPr lang="en-US" i="1">
                                      <a:latin typeface="Cambria Math"/>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−1</m:t>
                                  </m:r>
                                </m:sup>
                              </m:sSup>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ru-RU" b="1">
                                  <a:latin typeface="Cambria Math" panose="02040503050406030204" pitchFamily="18" charset="0"/>
                                  <a:ea typeface="Cambria Math" panose="02040503050406030204" pitchFamily="18" charset="0"/>
                                </a:rPr>
                                <m:t>𝛁</m:t>
                              </m:r>
                              <m:r>
                                <a:rPr lang="ru-RU"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𝑩</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e>
                          </m:eqArr>
                        </m:e>
                      </m:d>
                    </m:oMath>
                  </m:oMathPara>
                </a14:m>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3420793" y="2258303"/>
                <a:ext cx="3197991" cy="1623842"/>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20793" y="5793953"/>
                <a:ext cx="1351652"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det</m:t>
                      </m:r>
                      <m:r>
                        <a:rPr lang="en-US" b="0" i="1" smtClean="0">
                          <a:latin typeface="Cambria Math" panose="02040503050406030204" pitchFamily="18" charset="0"/>
                          <a:ea typeface="Cambria Math" panose="02040503050406030204" pitchFamily="18" charset="0"/>
                        </a:rPr>
                        <m:t>⁡</m:t>
                      </m:r>
                      <m:d>
                        <m:dPr>
                          <m:ctrlPr>
                            <a:rPr lang="en-US" b="0" i="1" smtClean="0">
                              <a:latin typeface="Cambria Math"/>
                              <a:ea typeface="Cambria Math" panose="02040503050406030204" pitchFamily="18" charset="0"/>
                            </a:rPr>
                          </m:ctrlPr>
                        </m:dPr>
                        <m:e>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e>
                      </m:d>
                    </m:oMath>
                  </m:oMathPara>
                </a14:m>
                <a:endParaRPr lang="ru-RU" dirty="0"/>
              </a:p>
            </p:txBody>
          </p:sp>
        </mc:Choice>
        <mc:Fallback xmlns="">
          <p:sp>
            <p:nvSpPr>
              <p:cNvPr id="5" name="TextBox 4"/>
              <p:cNvSpPr txBox="1">
                <a:spLocks noRot="1" noChangeAspect="1" noMove="1" noResize="1" noEditPoints="1" noAdjustHandles="1" noChangeArrowheads="1" noChangeShapeType="1" noTextEdit="1"/>
              </p:cNvSpPr>
              <p:nvPr/>
            </p:nvSpPr>
            <p:spPr>
              <a:xfrm>
                <a:off x="3420793" y="5793953"/>
                <a:ext cx="1351652" cy="319062"/>
              </a:xfrm>
              <a:prstGeom prst="rect">
                <a:avLst/>
              </a:prstGeom>
              <a:blipFill rotWithShape="0">
                <a:blip r:embed="rId4"/>
                <a:stretch>
                  <a:fillRect l="-3604" b="-2264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20793" y="4689750"/>
                <a:ext cx="2833853" cy="830997"/>
              </a:xfrm>
              <a:prstGeom prst="rect">
                <a:avLst/>
              </a:prstGeom>
              <a:noFill/>
            </p:spPr>
            <p:txBody>
              <a:bodyPr wrap="none" lIns="0" tIns="0" rIns="0" bIns="0" rtlCol="0">
                <a:spAutoFit/>
              </a:bodyPr>
              <a:lstStyle/>
              <a:p>
                <a14:m>
                  <m:oMath xmlns:m="http://schemas.openxmlformats.org/officeDocument/2006/math">
                    <m:sSup>
                      <m:sSupPr>
                        <m:ctrlPr>
                          <a:rPr lang="ru-RU" i="1" smtClean="0">
                            <a:latin typeface="Cambria Math"/>
                          </a:rPr>
                        </m:ctrlPr>
                      </m:sSupPr>
                      <m:e>
                        <m:r>
                          <a:rPr lang="ru-RU" i="1" smtClean="0">
                            <a:latin typeface="Cambria Math" panose="02040503050406030204" pitchFamily="18" charset="0"/>
                            <a:ea typeface="Cambria Math" panose="02040503050406030204" pitchFamily="18" charset="0"/>
                          </a:rPr>
                          <m:t>𝜌</m:t>
                        </m:r>
                      </m:e>
                      <m:sup>
                        <m:r>
                          <a:rPr lang="en-US" b="0" i="1" smtClean="0">
                            <a:latin typeface="Cambria Math" panose="02040503050406030204" pitchFamily="18" charset="0"/>
                          </a:rPr>
                          <m:t>0</m:t>
                        </m:r>
                      </m:sup>
                    </m:sSup>
                    <m:r>
                      <a:rPr lang="en-US" b="0" i="1" smtClean="0">
                        <a:latin typeface="Cambria Math" panose="02040503050406030204" pitchFamily="18" charset="0"/>
                      </a:rPr>
                      <m:t>=</m:t>
                    </m:r>
                    <m:sSup>
                      <m:sSupPr>
                        <m:ctrlPr>
                          <a:rPr lang="ru-RU" i="1">
                            <a:latin typeface="Cambria Math"/>
                          </a:rPr>
                        </m:ctrlPr>
                      </m:sSupPr>
                      <m:e>
                        <m:r>
                          <a:rPr lang="ru-RU"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rPr>
                          <m:t>0</m:t>
                        </m:r>
                      </m:sup>
                    </m:sSup>
                    <m:d>
                      <m:dPr>
                        <m:ctrlPr>
                          <a:rPr lang="en-US" b="0" i="1" smtClean="0">
                            <a:latin typeface="Cambria Math"/>
                          </a:rPr>
                        </m:ctrlPr>
                      </m:dPr>
                      <m:e>
                        <m:sSup>
                          <m:sSupPr>
                            <m:ctrlPr>
                              <a:rPr lang="en-US" b="0" i="1" smtClean="0">
                                <a:latin typeface="Cambria Math"/>
                              </a:rPr>
                            </m:ctrlPr>
                          </m:sSupPr>
                          <m:e>
                            <m:r>
                              <a:rPr lang="en-US" b="1" i="1" smtClean="0">
                                <a:latin typeface="Cambria Math" panose="02040503050406030204" pitchFamily="18" charset="0"/>
                              </a:rPr>
                              <m:t>𝒙</m:t>
                            </m:r>
                          </m:e>
                          <m:sup>
                            <m:r>
                              <a:rPr lang="en-US" b="0" i="1" smtClean="0">
                                <a:latin typeface="Cambria Math" panose="02040503050406030204" pitchFamily="18" charset="0"/>
                              </a:rPr>
                              <m:t>0</m:t>
                            </m:r>
                          </m:sup>
                        </m:sSup>
                      </m:e>
                    </m:d>
                  </m:oMath>
                </a14:m>
                <a:r>
                  <a:rPr lang="en-US" dirty="0" smtClean="0"/>
                  <a:t> - initial density,</a:t>
                </a:r>
              </a:p>
              <a:p>
                <a14:m>
                  <m:oMath xmlns:m="http://schemas.openxmlformats.org/officeDocument/2006/math">
                    <m:sSup>
                      <m:sSupPr>
                        <m:ctrlPr>
                          <a:rPr lang="ru-RU" i="1">
                            <a:latin typeface="Cambria Math"/>
                          </a:rPr>
                        </m:ctrlPr>
                      </m:sSupPr>
                      <m:e>
                        <m:r>
                          <a:rPr lang="en-US" b="0" i="1" smtClean="0">
                            <a:latin typeface="Cambria Math" panose="02040503050406030204" pitchFamily="18" charset="0"/>
                          </a:rPr>
                          <m:t>𝑝</m:t>
                        </m:r>
                      </m:e>
                      <m:sup>
                        <m:r>
                          <a:rPr lang="en-US" i="1">
                            <a:latin typeface="Cambria Math" panose="02040503050406030204" pitchFamily="18" charset="0"/>
                          </a:rPr>
                          <m:t>0</m:t>
                        </m:r>
                      </m:sup>
                    </m:sSup>
                    <m:r>
                      <a:rPr lang="en-US" i="1">
                        <a:latin typeface="Cambria Math" panose="02040503050406030204" pitchFamily="18" charset="0"/>
                      </a:rPr>
                      <m:t>=</m:t>
                    </m:r>
                    <m:sSup>
                      <m:sSupPr>
                        <m:ctrlPr>
                          <a:rPr lang="ru-RU" i="1">
                            <a:latin typeface="Cambria Math"/>
                          </a:rPr>
                        </m:ctrlPr>
                      </m:sSupPr>
                      <m:e>
                        <m:r>
                          <a:rPr lang="en-US" b="0" i="1" smtClean="0">
                            <a:latin typeface="Cambria Math" panose="02040503050406030204" pitchFamily="18" charset="0"/>
                          </a:rPr>
                          <m:t>𝑝</m:t>
                        </m:r>
                      </m:e>
                      <m:sup>
                        <m:r>
                          <a:rPr lang="en-US" i="1">
                            <a:latin typeface="Cambria Math" panose="02040503050406030204" pitchFamily="18" charset="0"/>
                          </a:rPr>
                          <m:t>0</m:t>
                        </m:r>
                      </m:sup>
                    </m:sSup>
                    <m:d>
                      <m:dPr>
                        <m:ctrlPr>
                          <a:rPr lang="en-US" i="1">
                            <a:latin typeface="Cambria Math"/>
                          </a:rPr>
                        </m:ctrlPr>
                      </m:dPr>
                      <m:e>
                        <m:sSup>
                          <m:sSupPr>
                            <m:ctrlPr>
                              <a:rPr lang="en-US" i="1">
                                <a:latin typeface="Cambria Math"/>
                              </a:rPr>
                            </m:ctrlPr>
                          </m:sSupPr>
                          <m:e>
                            <m:r>
                              <a:rPr lang="en-US" b="1" i="1">
                                <a:latin typeface="Cambria Math" panose="02040503050406030204" pitchFamily="18" charset="0"/>
                              </a:rPr>
                              <m:t>𝒙</m:t>
                            </m:r>
                          </m:e>
                          <m:sup>
                            <m:r>
                              <a:rPr lang="en-US" i="1">
                                <a:latin typeface="Cambria Math" panose="02040503050406030204" pitchFamily="18" charset="0"/>
                              </a:rPr>
                              <m:t>0</m:t>
                            </m:r>
                          </m:sup>
                        </m:sSup>
                      </m:e>
                    </m:d>
                  </m:oMath>
                </a14:m>
                <a:r>
                  <a:rPr lang="en-US" dirty="0"/>
                  <a:t> - initial </a:t>
                </a:r>
                <a:r>
                  <a:rPr lang="en-US" dirty="0" smtClean="0"/>
                  <a:t>pressure,</a:t>
                </a:r>
                <a:endParaRPr lang="en-US" dirty="0"/>
              </a:p>
              <a:p>
                <a14:m>
                  <m:oMath xmlns:m="http://schemas.openxmlformats.org/officeDocument/2006/math">
                    <m:sSup>
                      <m:sSupPr>
                        <m:ctrlPr>
                          <a:rPr lang="ru-RU" i="1">
                            <a:latin typeface="Cambria Math"/>
                          </a:rPr>
                        </m:ctrlPr>
                      </m:sSupPr>
                      <m:e>
                        <m:r>
                          <a:rPr lang="en-US" b="1" i="1" smtClean="0">
                            <a:latin typeface="Cambria Math" panose="02040503050406030204" pitchFamily="18" charset="0"/>
                          </a:rPr>
                          <m:t>𝑩</m:t>
                        </m:r>
                      </m:e>
                      <m:sup>
                        <m:r>
                          <a:rPr lang="en-US" i="1">
                            <a:latin typeface="Cambria Math" panose="02040503050406030204" pitchFamily="18" charset="0"/>
                          </a:rPr>
                          <m:t>0</m:t>
                        </m:r>
                      </m:sup>
                    </m:sSup>
                    <m:r>
                      <a:rPr lang="en-US" i="1">
                        <a:latin typeface="Cambria Math" panose="02040503050406030204" pitchFamily="18" charset="0"/>
                      </a:rPr>
                      <m:t>=</m:t>
                    </m:r>
                    <m:sSup>
                      <m:sSupPr>
                        <m:ctrlPr>
                          <a:rPr lang="ru-RU" i="1">
                            <a:latin typeface="Cambria Math"/>
                          </a:rPr>
                        </m:ctrlPr>
                      </m:sSupPr>
                      <m:e>
                        <m:r>
                          <a:rPr lang="en-US" b="1" i="1" smtClean="0">
                            <a:latin typeface="Cambria Math" panose="02040503050406030204" pitchFamily="18" charset="0"/>
                          </a:rPr>
                          <m:t>𝑩</m:t>
                        </m:r>
                      </m:e>
                      <m:sup>
                        <m:r>
                          <a:rPr lang="en-US" i="1">
                            <a:latin typeface="Cambria Math" panose="02040503050406030204" pitchFamily="18" charset="0"/>
                          </a:rPr>
                          <m:t>0</m:t>
                        </m:r>
                      </m:sup>
                    </m:sSup>
                    <m:d>
                      <m:dPr>
                        <m:ctrlPr>
                          <a:rPr lang="en-US" i="1">
                            <a:latin typeface="Cambria Math"/>
                          </a:rPr>
                        </m:ctrlPr>
                      </m:dPr>
                      <m:e>
                        <m:sSup>
                          <m:sSupPr>
                            <m:ctrlPr>
                              <a:rPr lang="en-US" i="1">
                                <a:latin typeface="Cambria Math"/>
                              </a:rPr>
                            </m:ctrlPr>
                          </m:sSupPr>
                          <m:e>
                            <m:r>
                              <a:rPr lang="en-US" b="1" i="1">
                                <a:latin typeface="Cambria Math" panose="02040503050406030204" pitchFamily="18" charset="0"/>
                              </a:rPr>
                              <m:t>𝒙</m:t>
                            </m:r>
                          </m:e>
                          <m:sup>
                            <m:r>
                              <a:rPr lang="en-US" i="1">
                                <a:latin typeface="Cambria Math" panose="02040503050406030204" pitchFamily="18" charset="0"/>
                              </a:rPr>
                              <m:t>0</m:t>
                            </m:r>
                          </m:sup>
                        </m:sSup>
                      </m:e>
                    </m:d>
                  </m:oMath>
                </a14:m>
                <a:r>
                  <a:rPr lang="en-US" dirty="0"/>
                  <a:t> - initial </a:t>
                </a:r>
                <a:r>
                  <a:rPr lang="en-US" dirty="0" smtClean="0"/>
                  <a:t>field.</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20793" y="4689750"/>
                <a:ext cx="2833853" cy="830997"/>
              </a:xfrm>
              <a:prstGeom prst="rect">
                <a:avLst/>
              </a:prstGeom>
              <a:blipFill rotWithShape="0">
                <a:blip r:embed="rId5"/>
                <a:stretch>
                  <a:fillRect l="-3011" t="-9489" r="-4516" b="-16058"/>
                </a:stretch>
              </a:blipFill>
            </p:spPr>
            <p:txBody>
              <a:bodyPr/>
              <a:lstStyle/>
              <a:p>
                <a:r>
                  <a:rPr lang="ru-RU">
                    <a:noFill/>
                  </a:rPr>
                  <a:t> </a:t>
                </a:r>
              </a:p>
            </p:txBody>
          </p:sp>
        </mc:Fallback>
      </mc:AlternateContent>
    </p:spTree>
    <p:extLst>
      <p:ext uri="{BB962C8B-B14F-4D97-AF65-F5344CB8AC3E}">
        <p14:creationId xmlns:p14="http://schemas.microsoft.com/office/powerpoint/2010/main" val="289323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2989</TotalTime>
  <Words>1729</Words>
  <Application>Microsoft Office PowerPoint</Application>
  <PresentationFormat>Экран (4:3)</PresentationFormat>
  <Paragraphs>130</Paragraphs>
  <Slides>27</Slides>
  <Notes>14</Notes>
  <HiddenSlides>1</HiddenSlides>
  <MMClips>4</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Inversed Lagrangian approach  for 3D MHD simulations</vt:lpstr>
      <vt:lpstr>Hardware, software…</vt:lpstr>
      <vt:lpstr>MHD equations</vt:lpstr>
      <vt:lpstr>Eulerian approach</vt:lpstr>
      <vt:lpstr>Eulerian MHD</vt:lpstr>
      <vt:lpstr>Eulerian numerical scheme</vt:lpstr>
      <vt:lpstr>Презентация PowerPoint</vt:lpstr>
      <vt:lpstr>Lagrangian approach</vt:lpstr>
      <vt:lpstr>Lagrangian MHD</vt:lpstr>
      <vt:lpstr>Lagrangian numerical scheme</vt:lpstr>
      <vt:lpstr>Презентация PowerPoint</vt:lpstr>
      <vt:lpstr>Inversed Lagrangian approach</vt:lpstr>
      <vt:lpstr>Inversed Lagrangian MHD</vt:lpstr>
      <vt:lpstr>Numerical inversed Lagrangian scheme</vt:lpstr>
      <vt:lpstr>Tests!</vt:lpstr>
      <vt:lpstr>Sod’s shock tube test</vt:lpstr>
      <vt:lpstr>Theory</vt:lpstr>
      <vt:lpstr>Approximate Riemann solver simulation</vt:lpstr>
      <vt:lpstr>Inverted Lagrangian simulation</vt:lpstr>
      <vt:lpstr>Grid deformation</vt:lpstr>
      <vt:lpstr>Theory vs. Simulation</vt:lpstr>
      <vt:lpstr>Observations - high speed flows in coronal loop</vt:lpstr>
      <vt:lpstr>Speeds of plasma and perturbation</vt:lpstr>
      <vt:lpstr>Acoustics (B=0)</vt:lpstr>
      <vt:lpstr>Torsional wave propagation (β = 0)</vt:lpstr>
      <vt:lpstr>Shear wave diffraction (β = 0)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Reversed Lagrangian approach  for MHD simulations</dc:title>
  <dc:creator>ikiru@inbox.ru</dc:creator>
  <cp:lastModifiedBy>Лариса Кашапова</cp:lastModifiedBy>
  <cp:revision>154</cp:revision>
  <dcterms:created xsi:type="dcterms:W3CDTF">2017-09-13T10:45:40Z</dcterms:created>
  <dcterms:modified xsi:type="dcterms:W3CDTF">2017-10-06T03:44:07Z</dcterms:modified>
</cp:coreProperties>
</file>